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7"/>
  </p:notesMasterIdLst>
  <p:sldIdLst>
    <p:sldId id="256" r:id="rId2"/>
    <p:sldId id="283" r:id="rId3"/>
    <p:sldId id="284" r:id="rId4"/>
    <p:sldId id="280" r:id="rId5"/>
    <p:sldId id="265" r:id="rId6"/>
  </p:sldIdLst>
  <p:sldSz cx="18288000" cy="10287000"/>
  <p:notesSz cx="6858000" cy="9144000"/>
  <p:embeddedFontLst>
    <p:embeddedFont>
      <p:font typeface="Bahnschrift Condensed" panose="020B0502040204020203" pitchFamily="34" charset="0"/>
      <p:regular r:id="rId8"/>
      <p:bold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Franklin Gothic Medium Cond" panose="020B0606030402020204" pitchFamily="34" charset="0"/>
      <p:regular r:id="rId14"/>
    </p:embeddedFont>
    <p:embeddedFont>
      <p:font typeface="Open Sans Extra Bold" panose="020B0604020202020204" charset="0"/>
      <p:regular r:id="rId15"/>
    </p:embeddedFont>
    <p:embeddedFont>
      <p:font typeface="Roboto" panose="02000000000000000000" pitchFamily="2" charset="0"/>
      <p:regular r:id="rId16"/>
      <p:bold r:id="rId17"/>
      <p:italic r:id="rId18"/>
      <p:boldItalic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066FF"/>
    <a:srgbClr val="0099FF"/>
    <a:srgbClr val="33CCFF"/>
    <a:srgbClr val="66CCFF"/>
    <a:srgbClr val="1A1EC8"/>
    <a:srgbClr val="425BD6"/>
    <a:srgbClr val="336699"/>
    <a:srgbClr val="3366CC"/>
    <a:srgbClr val="3973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0" autoAdjust="0"/>
    <p:restoredTop sz="91634" autoAdjust="0"/>
  </p:normalViewPr>
  <p:slideViewPr>
    <p:cSldViewPr>
      <p:cViewPr varScale="1">
        <p:scale>
          <a:sx n="70" d="100"/>
          <a:sy n="70" d="100"/>
        </p:scale>
        <p:origin x="1428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23" Type="http://schemas.openxmlformats.org/officeDocument/2006/relationships/tableStyles" Target="tableStyles.xml"/><Relationship Id="rId10" Type="http://schemas.openxmlformats.org/officeDocument/2006/relationships/font" Target="fonts/font3.fntdata"/><Relationship Id="rId19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gif>
</file>

<file path=ppt/media/image11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B147D8-E1D0-421A-8B9F-36DFFEF059E6}" type="datetimeFigureOut">
              <a:rPr lang="en-ID" smtClean="0"/>
              <a:t>25/11/2024</a:t>
            </a:fld>
            <a:endParaRPr lang="en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B4881A-493C-4138-B640-C41F5D9E1A05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275334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B4881A-493C-4138-B640-C41F5D9E1A05}" type="slidenum">
              <a:rPr lang="en-ID" smtClean="0"/>
              <a:t>2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7706320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B4881A-493C-4138-B640-C41F5D9E1A05}" type="slidenum">
              <a:rPr lang="en-ID" smtClean="0"/>
              <a:t>3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1451535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B4881A-493C-4138-B640-C41F5D9E1A05}" type="slidenum">
              <a:rPr lang="en-ID" smtClean="0"/>
              <a:t>4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3443040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9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9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9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gif"/><Relationship Id="rId4" Type="http://schemas.openxmlformats.org/officeDocument/2006/relationships/image" Target="../media/image10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6097502" y="5590237"/>
            <a:ext cx="14099416" cy="14099416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145DA0">
                    <a:shade val="30000"/>
                    <a:satMod val="115000"/>
                  </a:srgbClr>
                </a:gs>
                <a:gs pos="50000">
                  <a:srgbClr val="145DA0">
                    <a:shade val="67500"/>
                    <a:satMod val="115000"/>
                  </a:srgbClr>
                </a:gs>
                <a:gs pos="100000">
                  <a:srgbClr val="145DA0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</p:spPr>
          <p:txBody>
            <a:bodyPr/>
            <a:lstStyle/>
            <a:p>
              <a:endParaRPr lang="en-ID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6420234" y="-1717598"/>
            <a:ext cx="3735531" cy="3735531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747857" y="-643475"/>
            <a:ext cx="1286950" cy="1286950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145DA0">
                    <a:shade val="30000"/>
                    <a:satMod val="115000"/>
                  </a:srgbClr>
                </a:gs>
                <a:gs pos="50000">
                  <a:srgbClr val="145DA0">
                    <a:shade val="67500"/>
                    <a:satMod val="115000"/>
                  </a:srgbClr>
                </a:gs>
                <a:gs pos="100000">
                  <a:srgbClr val="145DA0">
                    <a:shade val="100000"/>
                    <a:satMod val="115000"/>
                  </a:srgbClr>
                </a:gs>
              </a:gsLst>
              <a:lin ang="13500000" scaled="1"/>
              <a:tileRect/>
            </a:gradFill>
          </p:spPr>
          <p:txBody>
            <a:bodyPr/>
            <a:lstStyle/>
            <a:p>
              <a:endParaRPr lang="en-ID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-1929195" y="8389571"/>
            <a:ext cx="3735531" cy="3735531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>
            <a:off x="8757394" y="7522582"/>
            <a:ext cx="8779632" cy="1733977"/>
          </a:xfrm>
          <a:custGeom>
            <a:avLst/>
            <a:gdLst/>
            <a:ahLst/>
            <a:cxnLst/>
            <a:rect l="l" t="t" r="r" b="b"/>
            <a:pathLst>
              <a:path w="8779632" h="1733977">
                <a:moveTo>
                  <a:pt x="0" y="0"/>
                </a:moveTo>
                <a:lnTo>
                  <a:pt x="8779632" y="0"/>
                </a:lnTo>
                <a:lnTo>
                  <a:pt x="8779632" y="1733977"/>
                </a:lnTo>
                <a:lnTo>
                  <a:pt x="0" y="17339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18" name="TextBox 18"/>
          <p:cNvSpPr txBox="1"/>
          <p:nvPr/>
        </p:nvSpPr>
        <p:spPr>
          <a:xfrm>
            <a:off x="783417" y="6464869"/>
            <a:ext cx="8587736" cy="10002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855"/>
              </a:lnSpc>
              <a:spcBef>
                <a:spcPct val="0"/>
              </a:spcBef>
            </a:pPr>
            <a:r>
              <a:rPr lang="id-ID" sz="4000" spc="-55" dirty="0">
                <a:solidFill>
                  <a:srgbClr val="0070C0"/>
                </a:solidFill>
                <a:latin typeface="Bahnschrift Condensed" panose="020B0502040204020203" pitchFamily="34" charset="0"/>
              </a:rPr>
              <a:t>Instalasi Sistem Informasi Manajemen </a:t>
            </a:r>
          </a:p>
          <a:p>
            <a:pPr>
              <a:lnSpc>
                <a:spcPts val="3855"/>
              </a:lnSpc>
              <a:spcBef>
                <a:spcPct val="0"/>
              </a:spcBef>
            </a:pPr>
            <a:r>
              <a:rPr lang="id-ID" sz="4000" spc="-55" dirty="0">
                <a:solidFill>
                  <a:srgbClr val="0070C0"/>
                </a:solidFill>
                <a:latin typeface="Bahnschrift Condensed" panose="020B0502040204020203" pitchFamily="34" charset="0"/>
              </a:rPr>
              <a:t>Rumah Sakit (ISIMRS)</a:t>
            </a:r>
            <a:endParaRPr lang="en-US" sz="4000" spc="-55" dirty="0">
              <a:solidFill>
                <a:srgbClr val="0070C0"/>
              </a:solidFill>
              <a:latin typeface="Bahnschrift Condensed" panose="020B0502040204020203" pitchFamily="34" charset="0"/>
            </a:endParaRPr>
          </a:p>
        </p:txBody>
      </p:sp>
      <p:pic>
        <p:nvPicPr>
          <p:cNvPr id="27" name="图形" descr="C:/Users/Administrator/AppData/Local/Temp/picturecompress_20220709155216/output_1.pngoutput_1">
            <a:extLst>
              <a:ext uri="{FF2B5EF4-FFF2-40B4-BE49-F238E27FC236}">
                <a16:creationId xmlns:a16="http://schemas.microsoft.com/office/drawing/2014/main" id="{1687A17D-1548-160C-C1F0-B023A12B874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1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8624560" y="1416091"/>
            <a:ext cx="9500083" cy="7236491"/>
          </a:xfrm>
          <a:prstGeom prst="rect">
            <a:avLst/>
          </a:prstGeom>
        </p:spPr>
      </p:pic>
      <p:sp>
        <p:nvSpPr>
          <p:cNvPr id="29" name="Round Same Side Corner Rectangle 28"/>
          <p:cNvSpPr/>
          <p:nvPr/>
        </p:nvSpPr>
        <p:spPr>
          <a:xfrm rot="5400000">
            <a:off x="2894695" y="346499"/>
            <a:ext cx="2819400" cy="9062198"/>
          </a:xfrm>
          <a:prstGeom prst="round2SameRect">
            <a:avLst/>
          </a:prstGeom>
          <a:gradFill flip="none" rotWithShape="1">
            <a:gsLst>
              <a:gs pos="0">
                <a:schemeClr val="tx2">
                  <a:lumMod val="75000"/>
                </a:schemeClr>
              </a:gs>
              <a:gs pos="50000">
                <a:schemeClr val="accent1">
                  <a:lumMod val="75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0" name="TextBox 6"/>
          <p:cNvSpPr txBox="1"/>
          <p:nvPr/>
        </p:nvSpPr>
        <p:spPr>
          <a:xfrm>
            <a:off x="783417" y="3609314"/>
            <a:ext cx="8360583" cy="24929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spcBef>
                <a:spcPct val="0"/>
              </a:spcBef>
            </a:pPr>
            <a:r>
              <a:rPr lang="en-US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Medium Cond" panose="020B0606030402020204" pitchFamily="34" charset="0"/>
              </a:rPr>
              <a:t>EVALUASI Program </a:t>
            </a:r>
            <a:r>
              <a:rPr lang="en-US" sz="5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Medium Cond" panose="020B0606030402020204" pitchFamily="34" charset="0"/>
              </a:rPr>
              <a:t>Kerja</a:t>
            </a:r>
            <a:r>
              <a:rPr lang="en-US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Medium Cond" panose="020B0606030402020204" pitchFamily="34" charset="0"/>
              </a:rPr>
              <a:t> </a:t>
            </a:r>
          </a:p>
          <a:p>
            <a:pPr>
              <a:spcBef>
                <a:spcPct val="0"/>
              </a:spcBef>
            </a:pPr>
            <a:r>
              <a:rPr lang="en-US" sz="5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Medium Cond" panose="020B0606030402020204" pitchFamily="34" charset="0"/>
              </a:rPr>
              <a:t>Penyempurnaan</a:t>
            </a:r>
            <a:r>
              <a:rPr lang="en-US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Medium Cond" panose="020B0606030402020204" pitchFamily="34" charset="0"/>
              </a:rPr>
              <a:t> EMR 2024</a:t>
            </a:r>
          </a:p>
          <a:p>
            <a:pPr>
              <a:spcBef>
                <a:spcPct val="0"/>
              </a:spcBef>
            </a:pPr>
            <a:r>
              <a:rPr lang="en-US" sz="5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Medium Cond" panose="020B0606030402020204" pitchFamily="34" charset="0"/>
              </a:rPr>
              <a:t>(25 </a:t>
            </a:r>
            <a:r>
              <a:rPr lang="en-US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Medium Cond" panose="020B0606030402020204" pitchFamily="34" charset="0"/>
              </a:rPr>
              <a:t>– November 2024)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6130" y="706950"/>
            <a:ext cx="6096004" cy="2585845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522" y="1064827"/>
            <a:ext cx="1343814" cy="165553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B8FF946-D3E0-EF06-93B8-C5FED287CA9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4395" y="7148011"/>
            <a:ext cx="1851398" cy="55584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-17417" y="0"/>
            <a:ext cx="18305417" cy="4229101"/>
            <a:chOff x="-17417" y="0"/>
            <a:chExt cx="18305417" cy="4229101"/>
          </a:xfrm>
        </p:grpSpPr>
        <p:pic>
          <p:nvPicPr>
            <p:cNvPr id="2052" name="Picture 4" descr="Monitoring suhu dan kelembaban pada ruang server dengan HOBO Temp/RH Data  Logger MX1101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6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1377"/>
            <a:stretch/>
          </p:blipFill>
          <p:spPr bwMode="auto">
            <a:xfrm>
              <a:off x="9220200" y="1"/>
              <a:ext cx="9067800" cy="42291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Monitoring suhu dan kelembaban pada ruang server dengan HOBO Temp/RH Data  Logger MX1101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65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1377"/>
            <a:stretch/>
          </p:blipFill>
          <p:spPr bwMode="auto">
            <a:xfrm flipH="1">
              <a:off x="-17417" y="0"/>
              <a:ext cx="9237617" cy="42291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" name="TextBox 8"/>
          <p:cNvSpPr txBox="1"/>
          <p:nvPr/>
        </p:nvSpPr>
        <p:spPr>
          <a:xfrm>
            <a:off x="609600" y="629682"/>
            <a:ext cx="9372600" cy="7287379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marL="0" lvl="0" indent="0" algn="ctr">
              <a:lnSpc>
                <a:spcPts val="2659"/>
              </a:lnSpc>
              <a:spcBef>
                <a:spcPct val="0"/>
              </a:spcBef>
            </a:pPr>
            <a:endParaRPr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19560E67-05C7-3715-7024-BD66A443BB7E}"/>
              </a:ext>
            </a:extLst>
          </p:cNvPr>
          <p:cNvSpPr txBox="1">
            <a:spLocks/>
          </p:cNvSpPr>
          <p:nvPr/>
        </p:nvSpPr>
        <p:spPr>
          <a:xfrm>
            <a:off x="685800" y="2458683"/>
            <a:ext cx="8364091" cy="6723417"/>
          </a:xfrm>
          <a:prstGeom prst="rect">
            <a:avLst/>
          </a:prstGeom>
          <a:gradFill flip="none"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0" scaled="1"/>
            <a:tileRect/>
          </a:gra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2713" indent="0">
              <a:buNone/>
            </a:pPr>
            <a:r>
              <a:rPr lang="en-US" b="1" dirty="0">
                <a:solidFill>
                  <a:schemeClr val="bg1"/>
                </a:solidFill>
                <a:cs typeface="Calibri" panose="020F0502020204030204" pitchFamily="34" charset="0"/>
              </a:rPr>
              <a:t>KELUHAN UMUM</a:t>
            </a:r>
            <a:endParaRPr lang="id-ID" b="1" dirty="0">
              <a:solidFill>
                <a:schemeClr val="bg1"/>
              </a:solidFill>
              <a:cs typeface="Calibri" panose="020F050202020403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D" sz="2400" dirty="0">
                <a:solidFill>
                  <a:schemeClr val="bg1"/>
                </a:solidFill>
              </a:rPr>
              <a:t>APLIKASI LAMBAT dan DATA HILANG, </a:t>
            </a:r>
            <a:r>
              <a:rPr lang="en-ID" sz="2400" dirty="0" err="1">
                <a:solidFill>
                  <a:schemeClr val="bg1"/>
                </a:solidFill>
              </a:rPr>
              <a:t>harus</a:t>
            </a:r>
            <a:r>
              <a:rPr lang="en-ID" sz="2400" dirty="0">
                <a:solidFill>
                  <a:schemeClr val="bg1"/>
                </a:solidFill>
              </a:rPr>
              <a:t> </a:t>
            </a:r>
            <a:r>
              <a:rPr lang="en-ID" sz="2400" dirty="0" err="1">
                <a:solidFill>
                  <a:schemeClr val="bg1"/>
                </a:solidFill>
              </a:rPr>
              <a:t>mempunyai</a:t>
            </a:r>
            <a:r>
              <a:rPr lang="en-ID" sz="2400" dirty="0">
                <a:solidFill>
                  <a:schemeClr val="bg1"/>
                </a:solidFill>
              </a:rPr>
              <a:t> </a:t>
            </a:r>
            <a:r>
              <a:rPr lang="en-ID" sz="2400" dirty="0" err="1">
                <a:solidFill>
                  <a:schemeClr val="bg1"/>
                </a:solidFill>
              </a:rPr>
              <a:t>cara</a:t>
            </a:r>
            <a:r>
              <a:rPr lang="en-ID" sz="2400" dirty="0">
                <a:solidFill>
                  <a:schemeClr val="bg1"/>
                </a:solidFill>
              </a:rPr>
              <a:t> </a:t>
            </a:r>
            <a:r>
              <a:rPr lang="en-ID" sz="2400" dirty="0" err="1">
                <a:solidFill>
                  <a:schemeClr val="bg1"/>
                </a:solidFill>
              </a:rPr>
              <a:t>untuk</a:t>
            </a:r>
            <a:r>
              <a:rPr lang="en-ID" sz="2400" dirty="0">
                <a:solidFill>
                  <a:schemeClr val="bg1"/>
                </a:solidFill>
              </a:rPr>
              <a:t> </a:t>
            </a:r>
            <a:r>
              <a:rPr lang="en-ID" sz="2400" dirty="0" err="1">
                <a:solidFill>
                  <a:schemeClr val="bg1"/>
                </a:solidFill>
              </a:rPr>
              <a:t>melakukan</a:t>
            </a:r>
            <a:r>
              <a:rPr lang="en-ID" sz="2400" dirty="0">
                <a:solidFill>
                  <a:schemeClr val="bg1"/>
                </a:solidFill>
              </a:rPr>
              <a:t> </a:t>
            </a:r>
            <a:r>
              <a:rPr lang="en-ID" sz="2400" dirty="0" err="1">
                <a:solidFill>
                  <a:schemeClr val="bg1"/>
                </a:solidFill>
              </a:rPr>
              <a:t>identifikasi</a:t>
            </a:r>
            <a:r>
              <a:rPr lang="en-ID" sz="2400" dirty="0">
                <a:solidFill>
                  <a:schemeClr val="bg1"/>
                </a:solidFill>
              </a:rPr>
              <a:t> </a:t>
            </a:r>
            <a:r>
              <a:rPr lang="en-ID" sz="2400" dirty="0" err="1">
                <a:solidFill>
                  <a:schemeClr val="bg1"/>
                </a:solidFill>
              </a:rPr>
              <a:t>masalah</a:t>
            </a:r>
            <a:r>
              <a:rPr lang="en-ID" sz="2400" dirty="0">
                <a:solidFill>
                  <a:schemeClr val="bg1"/>
                </a:solidFill>
              </a:rPr>
              <a:t>. </a:t>
            </a:r>
          </a:p>
          <a:p>
            <a:pPr lvl="1"/>
            <a:r>
              <a:rPr lang="en-ID" sz="2000" dirty="0" err="1">
                <a:solidFill>
                  <a:schemeClr val="bg1"/>
                </a:solidFill>
              </a:rPr>
              <a:t>Terjadi</a:t>
            </a:r>
            <a:r>
              <a:rPr lang="en-ID" sz="2000" dirty="0">
                <a:solidFill>
                  <a:schemeClr val="bg1"/>
                </a:solidFill>
              </a:rPr>
              <a:t> di </a:t>
            </a:r>
            <a:r>
              <a:rPr lang="en-ID" sz="2000" dirty="0" err="1">
                <a:solidFill>
                  <a:schemeClr val="bg1"/>
                </a:solidFill>
              </a:rPr>
              <a:t>Tampilan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saja</a:t>
            </a:r>
            <a:r>
              <a:rPr lang="en-ID" sz="2000" dirty="0">
                <a:solidFill>
                  <a:schemeClr val="bg1"/>
                </a:solidFill>
              </a:rPr>
              <a:t>,</a:t>
            </a:r>
          </a:p>
          <a:p>
            <a:pPr lvl="1"/>
            <a:r>
              <a:rPr lang="en-ID" sz="2000" dirty="0" err="1">
                <a:solidFill>
                  <a:schemeClr val="bg1"/>
                </a:solidFill>
              </a:rPr>
              <a:t>Terjadi</a:t>
            </a:r>
            <a:r>
              <a:rPr lang="en-ID" sz="2000" dirty="0">
                <a:solidFill>
                  <a:schemeClr val="bg1"/>
                </a:solidFill>
              </a:rPr>
              <a:t> di proses </a:t>
            </a:r>
            <a:r>
              <a:rPr lang="en-ID" sz="2000" dirty="0" err="1">
                <a:solidFill>
                  <a:schemeClr val="bg1"/>
                </a:solidFill>
              </a:rPr>
              <a:t>pengiriman</a:t>
            </a:r>
            <a:r>
              <a:rPr lang="en-ID" sz="2000" dirty="0">
                <a:solidFill>
                  <a:schemeClr val="bg1"/>
                </a:solidFill>
              </a:rPr>
              <a:t> data </a:t>
            </a:r>
            <a:r>
              <a:rPr lang="en-ID" sz="2000" dirty="0" err="1">
                <a:solidFill>
                  <a:schemeClr val="bg1"/>
                </a:solidFill>
              </a:rPr>
              <a:t>dari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tampilan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ke</a:t>
            </a:r>
            <a:r>
              <a:rPr lang="en-ID" sz="2000" dirty="0">
                <a:solidFill>
                  <a:schemeClr val="bg1"/>
                </a:solidFill>
              </a:rPr>
              <a:t> server</a:t>
            </a:r>
          </a:p>
          <a:p>
            <a:pPr lvl="1"/>
            <a:r>
              <a:rPr lang="en-ID" sz="2000" dirty="0" err="1">
                <a:solidFill>
                  <a:schemeClr val="bg1"/>
                </a:solidFill>
              </a:rPr>
              <a:t>Terjadi</a:t>
            </a:r>
            <a:r>
              <a:rPr lang="en-ID" sz="2000" dirty="0">
                <a:solidFill>
                  <a:schemeClr val="bg1"/>
                </a:solidFill>
              </a:rPr>
              <a:t> di Server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D" sz="2000" dirty="0">
                <a:solidFill>
                  <a:schemeClr val="bg1"/>
                </a:solidFill>
              </a:rPr>
              <a:t>TAMPILAN TIDAK NYAMAN, </a:t>
            </a:r>
            <a:r>
              <a:rPr lang="en-ID" sz="2000" dirty="0" err="1">
                <a:solidFill>
                  <a:schemeClr val="bg1"/>
                </a:solidFill>
              </a:rPr>
              <a:t>lebih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disebabkan</a:t>
            </a:r>
            <a:r>
              <a:rPr lang="en-ID" sz="2000" dirty="0">
                <a:solidFill>
                  <a:schemeClr val="bg1"/>
                </a:solidFill>
              </a:rPr>
              <a:t> proses yang </a:t>
            </a:r>
            <a:r>
              <a:rPr lang="en-ID" sz="2000" dirty="0" err="1">
                <a:solidFill>
                  <a:schemeClr val="bg1"/>
                </a:solidFill>
              </a:rPr>
              <a:t>harus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scoll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tampilan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ke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atas</a:t>
            </a:r>
            <a:r>
              <a:rPr lang="en-ID" sz="2000" dirty="0">
                <a:solidFill>
                  <a:schemeClr val="bg1"/>
                </a:solidFill>
              </a:rPr>
              <a:t>, </a:t>
            </a:r>
            <a:r>
              <a:rPr lang="en-ID" sz="2000" dirty="0" err="1">
                <a:solidFill>
                  <a:schemeClr val="bg1"/>
                </a:solidFill>
              </a:rPr>
              <a:t>kebawah</a:t>
            </a:r>
            <a:r>
              <a:rPr lang="en-ID" sz="2000" dirty="0">
                <a:solidFill>
                  <a:schemeClr val="bg1"/>
                </a:solidFill>
              </a:rPr>
              <a:t>. Dan </a:t>
            </a:r>
            <a:r>
              <a:rPr lang="en-ID" sz="2000" dirty="0" err="1">
                <a:solidFill>
                  <a:schemeClr val="bg1"/>
                </a:solidFill>
              </a:rPr>
              <a:t>klik</a:t>
            </a:r>
            <a:r>
              <a:rPr lang="en-ID" sz="2000" dirty="0">
                <a:solidFill>
                  <a:schemeClr val="bg1"/>
                </a:solidFill>
              </a:rPr>
              <a:t> di sana </a:t>
            </a:r>
            <a:r>
              <a:rPr lang="en-ID" sz="2000" dirty="0" err="1">
                <a:solidFill>
                  <a:schemeClr val="bg1"/>
                </a:solidFill>
              </a:rPr>
              <a:t>sini</a:t>
            </a:r>
            <a:r>
              <a:rPr lang="en-ID" sz="2000" dirty="0">
                <a:solidFill>
                  <a:schemeClr val="bg1"/>
                </a:solidFill>
              </a:rPr>
              <a:t>. </a:t>
            </a:r>
            <a:r>
              <a:rPr lang="en-ID" sz="2000" dirty="0" err="1">
                <a:solidFill>
                  <a:schemeClr val="bg1"/>
                </a:solidFill>
              </a:rPr>
              <a:t>Dilakukan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testimoni</a:t>
            </a:r>
            <a:r>
              <a:rPr lang="en-ID" sz="2000" dirty="0">
                <a:solidFill>
                  <a:schemeClr val="bg1"/>
                </a:solidFill>
              </a:rPr>
              <a:t> user interface.</a:t>
            </a:r>
          </a:p>
          <a:p>
            <a:pPr marL="0" indent="0" algn="l">
              <a:buNone/>
            </a:pPr>
            <a:endParaRPr lang="en-ID" sz="2000" dirty="0">
              <a:solidFill>
                <a:schemeClr val="bg1"/>
              </a:solidFill>
            </a:endParaRPr>
          </a:p>
          <a:p>
            <a:pPr marL="112713" indent="0">
              <a:buNone/>
            </a:pPr>
            <a:r>
              <a:rPr lang="en-ID" b="1" dirty="0">
                <a:solidFill>
                  <a:schemeClr val="bg1"/>
                </a:solidFill>
                <a:cs typeface="Calibri" panose="020F0502020204030204" pitchFamily="34" charset="0"/>
              </a:rPr>
              <a:t>KELUHAN KASUS</a:t>
            </a:r>
          </a:p>
          <a:p>
            <a:r>
              <a:rPr lang="en-ID" sz="2000" dirty="0">
                <a:solidFill>
                  <a:schemeClr val="bg1"/>
                </a:solidFill>
              </a:rPr>
              <a:t>STOK TIDAK KONSISTEN, </a:t>
            </a:r>
            <a:r>
              <a:rPr lang="en-ID" sz="2000" dirty="0" err="1">
                <a:solidFill>
                  <a:schemeClr val="bg1"/>
                </a:solidFill>
              </a:rPr>
              <a:t>disebabkan</a:t>
            </a:r>
            <a:r>
              <a:rPr lang="en-ID" sz="2000" dirty="0">
                <a:solidFill>
                  <a:schemeClr val="bg1"/>
                </a:solidFill>
              </a:rPr>
              <a:t> proses </a:t>
            </a:r>
            <a:r>
              <a:rPr lang="en-ID" sz="2000" dirty="0" err="1">
                <a:solidFill>
                  <a:schemeClr val="bg1"/>
                </a:solidFill>
              </a:rPr>
              <a:t>pemotongan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stok</a:t>
            </a:r>
            <a:r>
              <a:rPr lang="en-ID" sz="2000" dirty="0">
                <a:solidFill>
                  <a:schemeClr val="bg1"/>
                </a:solidFill>
              </a:rPr>
              <a:t> di program yang </a:t>
            </a:r>
            <a:r>
              <a:rPr lang="en-ID" sz="2000" dirty="0" err="1">
                <a:solidFill>
                  <a:schemeClr val="bg1"/>
                </a:solidFill>
              </a:rPr>
              <a:t>tidak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standar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diantara</a:t>
            </a:r>
            <a:r>
              <a:rPr lang="en-ID" sz="2000" dirty="0">
                <a:solidFill>
                  <a:schemeClr val="bg1"/>
                </a:solidFill>
              </a:rPr>
              <a:t> modul2 </a:t>
            </a:r>
            <a:r>
              <a:rPr lang="en-ID" sz="2000" dirty="0" err="1">
                <a:solidFill>
                  <a:schemeClr val="bg1"/>
                </a:solidFill>
              </a:rPr>
              <a:t>terkait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stok</a:t>
            </a:r>
            <a:r>
              <a:rPr lang="en-ID" sz="2000" dirty="0">
                <a:solidFill>
                  <a:schemeClr val="bg1"/>
                </a:solidFill>
              </a:rPr>
              <a:t>. Dan </a:t>
            </a:r>
            <a:r>
              <a:rPr lang="en-ID" sz="2000" dirty="0" err="1">
                <a:solidFill>
                  <a:schemeClr val="bg1"/>
                </a:solidFill>
              </a:rPr>
              <a:t>terkadang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hanya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diselesaikan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secara</a:t>
            </a:r>
            <a:r>
              <a:rPr lang="en-ID" sz="2000" dirty="0">
                <a:solidFill>
                  <a:schemeClr val="bg1"/>
                </a:solidFill>
              </a:rPr>
              <a:t> data, </a:t>
            </a:r>
            <a:r>
              <a:rPr lang="en-ID" sz="2000" dirty="0" err="1">
                <a:solidFill>
                  <a:schemeClr val="bg1"/>
                </a:solidFill>
              </a:rPr>
              <a:t>bukan</a:t>
            </a:r>
            <a:r>
              <a:rPr lang="en-ID" sz="2000" dirty="0">
                <a:solidFill>
                  <a:schemeClr val="bg1"/>
                </a:solidFill>
              </a:rPr>
              <a:t> program.</a:t>
            </a:r>
          </a:p>
          <a:p>
            <a:pPr marL="0" indent="0" algn="l">
              <a:buNone/>
            </a:pPr>
            <a:endParaRPr lang="en-ID" sz="2400" dirty="0">
              <a:solidFill>
                <a:schemeClr val="bg1"/>
              </a:solidFill>
              <a:latin typeface="Roboto" panose="02000000000000000000" pitchFamily="2" charset="0"/>
            </a:endParaRP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19560E67-05C7-3715-7024-BD66A443BB7E}"/>
              </a:ext>
            </a:extLst>
          </p:cNvPr>
          <p:cNvSpPr txBox="1">
            <a:spLocks/>
          </p:cNvSpPr>
          <p:nvPr/>
        </p:nvSpPr>
        <p:spPr>
          <a:xfrm>
            <a:off x="9231086" y="2476499"/>
            <a:ext cx="8447314" cy="6705601"/>
          </a:xfrm>
          <a:prstGeom prst="rect">
            <a:avLst/>
          </a:prstGeom>
          <a:gradFill flip="none"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10800000" scaled="1"/>
            <a:tileRect/>
          </a:gra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2713" indent="0">
              <a:buNone/>
            </a:pPr>
            <a:r>
              <a:rPr lang="en-US" b="1" dirty="0">
                <a:solidFill>
                  <a:schemeClr val="bg1"/>
                </a:solidFill>
                <a:cs typeface="Calibri" panose="020F0502020204030204" pitchFamily="34" charset="0"/>
              </a:rPr>
              <a:t>PERBAIKAN</a:t>
            </a:r>
            <a:endParaRPr lang="id-ID" sz="2000" b="1" dirty="0">
              <a:solidFill>
                <a:schemeClr val="bg1"/>
              </a:solidFill>
              <a:cs typeface="Calibri" panose="020F050202020403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D" sz="2400" dirty="0">
                <a:solidFill>
                  <a:schemeClr val="bg1"/>
                </a:solidFill>
              </a:rPr>
              <a:t>HARUS PUNYA POLA / STRUKTUR PROGRAM</a:t>
            </a:r>
          </a:p>
          <a:p>
            <a:pPr lvl="1"/>
            <a:r>
              <a:rPr lang="en-ID" sz="2000" dirty="0" err="1">
                <a:solidFill>
                  <a:schemeClr val="bg1"/>
                </a:solidFill>
              </a:rPr>
              <a:t>Tampilan</a:t>
            </a:r>
            <a:endParaRPr lang="en-ID" sz="2000" dirty="0">
              <a:solidFill>
                <a:schemeClr val="bg1"/>
              </a:solidFill>
            </a:endParaRPr>
          </a:p>
          <a:p>
            <a:pPr lvl="1"/>
            <a:r>
              <a:rPr lang="en-ID" sz="2000" dirty="0" err="1">
                <a:solidFill>
                  <a:schemeClr val="bg1"/>
                </a:solidFill>
              </a:rPr>
              <a:t>Penghubungan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Tampilan</a:t>
            </a:r>
            <a:r>
              <a:rPr lang="en-ID" sz="2000" dirty="0">
                <a:solidFill>
                  <a:schemeClr val="bg1"/>
                </a:solidFill>
              </a:rPr>
              <a:t> dan </a:t>
            </a:r>
            <a:r>
              <a:rPr lang="en-ID" sz="2000" dirty="0" err="1">
                <a:solidFill>
                  <a:schemeClr val="bg1"/>
                </a:solidFill>
              </a:rPr>
              <a:t>Bisnis</a:t>
            </a:r>
            <a:r>
              <a:rPr lang="en-ID" sz="2000" dirty="0">
                <a:solidFill>
                  <a:schemeClr val="bg1"/>
                </a:solidFill>
              </a:rPr>
              <a:t> Proses </a:t>
            </a:r>
          </a:p>
          <a:p>
            <a:pPr lvl="1"/>
            <a:r>
              <a:rPr lang="en-ID" sz="2000" dirty="0" err="1">
                <a:solidFill>
                  <a:schemeClr val="bg1"/>
                </a:solidFill>
              </a:rPr>
              <a:t>Logika</a:t>
            </a:r>
            <a:r>
              <a:rPr lang="en-ID" sz="2000" dirty="0">
                <a:solidFill>
                  <a:schemeClr val="bg1"/>
                </a:solidFill>
              </a:rPr>
              <a:t>/</a:t>
            </a:r>
            <a:r>
              <a:rPr lang="en-ID" sz="2000" dirty="0" err="1">
                <a:solidFill>
                  <a:schemeClr val="bg1"/>
                </a:solidFill>
              </a:rPr>
              <a:t>Aturan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Bisnis</a:t>
            </a:r>
            <a:r>
              <a:rPr lang="en-ID" sz="2000" dirty="0">
                <a:solidFill>
                  <a:schemeClr val="bg1"/>
                </a:solidFill>
              </a:rPr>
              <a:t> Proses </a:t>
            </a:r>
            <a:r>
              <a:rPr lang="en-ID" sz="2000" dirty="0" err="1">
                <a:solidFill>
                  <a:schemeClr val="bg1"/>
                </a:solidFill>
              </a:rPr>
              <a:t>Terpusat</a:t>
            </a:r>
            <a:endParaRPr lang="en-ID" sz="2000" dirty="0">
              <a:solidFill>
                <a:schemeClr val="bg1"/>
              </a:solidFill>
            </a:endParaRPr>
          </a:p>
          <a:p>
            <a:pPr lvl="1"/>
            <a:r>
              <a:rPr lang="en-ID" sz="2000" dirty="0">
                <a:solidFill>
                  <a:schemeClr val="bg1"/>
                </a:solidFill>
              </a:rPr>
              <a:t>Data</a:t>
            </a:r>
          </a:p>
          <a:p>
            <a:r>
              <a:rPr lang="en-ID" sz="2400" dirty="0" err="1">
                <a:solidFill>
                  <a:schemeClr val="bg1"/>
                </a:solidFill>
              </a:rPr>
              <a:t>Dilengkapi</a:t>
            </a:r>
            <a:r>
              <a:rPr lang="en-ID" sz="2400" dirty="0">
                <a:solidFill>
                  <a:schemeClr val="bg1"/>
                </a:solidFill>
              </a:rPr>
              <a:t> </a:t>
            </a:r>
            <a:r>
              <a:rPr lang="en-ID" sz="2400" dirty="0" err="1">
                <a:solidFill>
                  <a:schemeClr val="bg1"/>
                </a:solidFill>
              </a:rPr>
              <a:t>dengan</a:t>
            </a:r>
            <a:r>
              <a:rPr lang="en-ID" sz="2400" dirty="0">
                <a:solidFill>
                  <a:schemeClr val="bg1"/>
                </a:solidFill>
              </a:rPr>
              <a:t> proses monitoring </a:t>
            </a:r>
            <a:r>
              <a:rPr lang="en-ID" sz="2400" dirty="0" err="1">
                <a:solidFill>
                  <a:schemeClr val="bg1"/>
                </a:solidFill>
              </a:rPr>
              <a:t>pengiriman</a:t>
            </a:r>
            <a:r>
              <a:rPr lang="en-ID" sz="2400" dirty="0">
                <a:solidFill>
                  <a:schemeClr val="bg1"/>
                </a:solidFill>
              </a:rPr>
              <a:t> data, dan proses server</a:t>
            </a:r>
            <a:endParaRPr lang="en-ID" sz="2000" dirty="0">
              <a:solidFill>
                <a:schemeClr val="bg1"/>
              </a:solidFill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D" sz="2400" dirty="0">
                <a:solidFill>
                  <a:schemeClr val="bg1"/>
                </a:solidFill>
              </a:rPr>
              <a:t>Target </a:t>
            </a:r>
            <a:r>
              <a:rPr lang="en-ID" sz="2400" dirty="0" err="1">
                <a:solidFill>
                  <a:schemeClr val="bg1"/>
                </a:solidFill>
              </a:rPr>
              <a:t>dari</a:t>
            </a:r>
            <a:r>
              <a:rPr lang="en-ID" sz="2400" dirty="0">
                <a:solidFill>
                  <a:schemeClr val="bg1"/>
                </a:solidFill>
              </a:rPr>
              <a:t> </a:t>
            </a:r>
            <a:r>
              <a:rPr lang="en-ID" sz="2400" dirty="0" err="1">
                <a:solidFill>
                  <a:schemeClr val="bg1"/>
                </a:solidFill>
              </a:rPr>
              <a:t>pola</a:t>
            </a:r>
            <a:r>
              <a:rPr lang="en-ID" sz="2400" dirty="0">
                <a:solidFill>
                  <a:schemeClr val="bg1"/>
                </a:solidFill>
              </a:rPr>
              <a:t> / </a:t>
            </a:r>
            <a:r>
              <a:rPr lang="en-ID" sz="2400" dirty="0" err="1">
                <a:solidFill>
                  <a:schemeClr val="bg1"/>
                </a:solidFill>
              </a:rPr>
              <a:t>struktur</a:t>
            </a:r>
            <a:r>
              <a:rPr lang="en-ID" sz="2400" dirty="0">
                <a:solidFill>
                  <a:schemeClr val="bg1"/>
                </a:solidFill>
              </a:rPr>
              <a:t> program</a:t>
            </a:r>
            <a:endParaRPr lang="en-ID" sz="2000" dirty="0">
              <a:solidFill>
                <a:schemeClr val="bg1"/>
              </a:solidFill>
            </a:endParaRPr>
          </a:p>
          <a:p>
            <a:pPr lvl="1"/>
            <a:r>
              <a:rPr lang="en-ID" sz="2000" dirty="0" err="1">
                <a:solidFill>
                  <a:schemeClr val="bg1"/>
                </a:solidFill>
              </a:rPr>
              <a:t>Tampilan</a:t>
            </a:r>
            <a:r>
              <a:rPr lang="en-ID" sz="2000" dirty="0">
                <a:solidFill>
                  <a:schemeClr val="bg1"/>
                </a:solidFill>
              </a:rPr>
              <a:t>, </a:t>
            </a:r>
            <a:r>
              <a:rPr lang="en-ID" sz="2000" dirty="0" err="1">
                <a:solidFill>
                  <a:schemeClr val="bg1"/>
                </a:solidFill>
              </a:rPr>
              <a:t>lebih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fokus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untuk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kenyamanan</a:t>
            </a:r>
            <a:r>
              <a:rPr lang="en-ID" sz="2000" dirty="0">
                <a:solidFill>
                  <a:schemeClr val="bg1"/>
                </a:solidFill>
              </a:rPr>
              <a:t> user.</a:t>
            </a:r>
          </a:p>
          <a:p>
            <a:pPr lvl="1"/>
            <a:r>
              <a:rPr lang="en-ID" sz="2000" dirty="0" err="1">
                <a:solidFill>
                  <a:schemeClr val="bg1"/>
                </a:solidFill>
              </a:rPr>
              <a:t>Logika</a:t>
            </a:r>
            <a:r>
              <a:rPr lang="en-ID" sz="2000" dirty="0">
                <a:solidFill>
                  <a:schemeClr val="bg1"/>
                </a:solidFill>
              </a:rPr>
              <a:t>/</a:t>
            </a:r>
            <a:r>
              <a:rPr lang="en-ID" sz="2000" dirty="0" err="1">
                <a:solidFill>
                  <a:schemeClr val="bg1"/>
                </a:solidFill>
              </a:rPr>
              <a:t>Aturan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Bisnis</a:t>
            </a:r>
            <a:r>
              <a:rPr lang="en-ID" sz="2000" dirty="0">
                <a:solidFill>
                  <a:schemeClr val="bg1"/>
                </a:solidFill>
              </a:rPr>
              <a:t> Proses, </a:t>
            </a:r>
            <a:r>
              <a:rPr lang="en-ID" sz="2000" dirty="0" err="1">
                <a:solidFill>
                  <a:schemeClr val="bg1"/>
                </a:solidFill>
              </a:rPr>
              <a:t>lebih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fokus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dalam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menterjemahkan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aturan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perusahaan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ke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dalam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aplikasi</a:t>
            </a:r>
            <a:endParaRPr lang="en-ID" sz="2000" dirty="0">
              <a:solidFill>
                <a:schemeClr val="bg1"/>
              </a:solidFill>
            </a:endParaRPr>
          </a:p>
          <a:p>
            <a:pPr lvl="1"/>
            <a:r>
              <a:rPr lang="en-ID" sz="2000" dirty="0">
                <a:solidFill>
                  <a:schemeClr val="bg1"/>
                </a:solidFill>
              </a:rPr>
              <a:t>Data, </a:t>
            </a:r>
            <a:r>
              <a:rPr lang="en-ID" sz="2000" dirty="0" err="1">
                <a:solidFill>
                  <a:schemeClr val="bg1"/>
                </a:solidFill>
              </a:rPr>
              <a:t>lebik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fokus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dalam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rangka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menjaga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konsistensi</a:t>
            </a:r>
            <a:r>
              <a:rPr lang="en-ID" sz="2000" dirty="0">
                <a:solidFill>
                  <a:schemeClr val="bg1"/>
                </a:solidFill>
              </a:rPr>
              <a:t> data.</a:t>
            </a:r>
          </a:p>
          <a:p>
            <a:r>
              <a:rPr lang="en-ID" sz="2400" dirty="0" err="1">
                <a:solidFill>
                  <a:schemeClr val="bg1"/>
                </a:solidFill>
              </a:rPr>
              <a:t>Dikembangkan</a:t>
            </a:r>
            <a:r>
              <a:rPr lang="en-ID" sz="2400" dirty="0">
                <a:solidFill>
                  <a:schemeClr val="bg1"/>
                </a:solidFill>
              </a:rPr>
              <a:t> </a:t>
            </a:r>
            <a:r>
              <a:rPr lang="en-ID" sz="2400" dirty="0" err="1">
                <a:solidFill>
                  <a:schemeClr val="bg1"/>
                </a:solidFill>
              </a:rPr>
              <a:t>dengan</a:t>
            </a:r>
            <a:r>
              <a:rPr lang="en-ID" sz="2400" dirty="0">
                <a:solidFill>
                  <a:schemeClr val="bg1"/>
                </a:solidFill>
              </a:rPr>
              <a:t> </a:t>
            </a:r>
            <a:r>
              <a:rPr lang="en-ID" sz="2400" dirty="0" err="1">
                <a:solidFill>
                  <a:schemeClr val="bg1"/>
                </a:solidFill>
              </a:rPr>
              <a:t>sumber</a:t>
            </a:r>
            <a:r>
              <a:rPr lang="en-ID" sz="2400" dirty="0">
                <a:solidFill>
                  <a:schemeClr val="bg1"/>
                </a:solidFill>
              </a:rPr>
              <a:t> data yang </a:t>
            </a:r>
            <a:r>
              <a:rPr lang="en-ID" sz="2400" dirty="0" err="1">
                <a:solidFill>
                  <a:schemeClr val="bg1"/>
                </a:solidFill>
              </a:rPr>
              <a:t>sama</a:t>
            </a:r>
            <a:r>
              <a:rPr lang="en-ID" sz="2400" dirty="0">
                <a:solidFill>
                  <a:schemeClr val="bg1"/>
                </a:solidFill>
              </a:rPr>
              <a:t>, </a:t>
            </a:r>
            <a:r>
              <a:rPr lang="en-ID" sz="2400" dirty="0" err="1">
                <a:solidFill>
                  <a:schemeClr val="bg1"/>
                </a:solidFill>
              </a:rPr>
              <a:t>sehingga</a:t>
            </a:r>
            <a:r>
              <a:rPr lang="en-ID" sz="2400" dirty="0">
                <a:solidFill>
                  <a:schemeClr val="bg1"/>
                </a:solidFill>
              </a:rPr>
              <a:t> </a:t>
            </a:r>
            <a:r>
              <a:rPr lang="en-ID" sz="2400" dirty="0" err="1">
                <a:solidFill>
                  <a:schemeClr val="bg1"/>
                </a:solidFill>
              </a:rPr>
              <a:t>dapat</a:t>
            </a:r>
            <a:r>
              <a:rPr lang="en-ID" sz="2400" dirty="0">
                <a:solidFill>
                  <a:schemeClr val="bg1"/>
                </a:solidFill>
              </a:rPr>
              <a:t> </a:t>
            </a:r>
            <a:r>
              <a:rPr lang="en-ID" sz="2400" dirty="0" err="1">
                <a:solidFill>
                  <a:schemeClr val="bg1"/>
                </a:solidFill>
              </a:rPr>
              <a:t>disempurnakan</a:t>
            </a:r>
            <a:r>
              <a:rPr lang="en-ID" sz="2400" dirty="0">
                <a:solidFill>
                  <a:schemeClr val="bg1"/>
                </a:solidFill>
              </a:rPr>
              <a:t> </a:t>
            </a:r>
            <a:r>
              <a:rPr lang="en-ID" sz="2400" dirty="0" err="1">
                <a:solidFill>
                  <a:schemeClr val="bg1"/>
                </a:solidFill>
              </a:rPr>
              <a:t>dari</a:t>
            </a:r>
            <a:r>
              <a:rPr lang="en-ID" sz="2400" dirty="0">
                <a:solidFill>
                  <a:schemeClr val="bg1"/>
                </a:solidFill>
              </a:rPr>
              <a:t> yang </a:t>
            </a:r>
            <a:r>
              <a:rPr lang="en-ID" sz="2400" dirty="0" err="1">
                <a:solidFill>
                  <a:schemeClr val="bg1"/>
                </a:solidFill>
              </a:rPr>
              <a:t>sudah</a:t>
            </a:r>
            <a:r>
              <a:rPr lang="en-ID" sz="2400" dirty="0">
                <a:solidFill>
                  <a:schemeClr val="bg1"/>
                </a:solidFill>
              </a:rPr>
              <a:t> </a:t>
            </a:r>
            <a:r>
              <a:rPr lang="en-ID" sz="2400" dirty="0" err="1">
                <a:solidFill>
                  <a:schemeClr val="bg1"/>
                </a:solidFill>
              </a:rPr>
              <a:t>ada</a:t>
            </a:r>
            <a:r>
              <a:rPr lang="en-ID" sz="2400" dirty="0">
                <a:solidFill>
                  <a:schemeClr val="bg1"/>
                </a:solidFill>
              </a:rPr>
              <a:t> dan </a:t>
            </a:r>
            <a:r>
              <a:rPr lang="en-ID" sz="2400" dirty="0" err="1">
                <a:solidFill>
                  <a:schemeClr val="bg1"/>
                </a:solidFill>
              </a:rPr>
              <a:t>pola</a:t>
            </a:r>
            <a:r>
              <a:rPr lang="en-ID" sz="2400" dirty="0">
                <a:solidFill>
                  <a:schemeClr val="bg1"/>
                </a:solidFill>
              </a:rPr>
              <a:t> </a:t>
            </a:r>
            <a:r>
              <a:rPr lang="en-ID" sz="2400" dirty="0" err="1">
                <a:solidFill>
                  <a:schemeClr val="bg1"/>
                </a:solidFill>
              </a:rPr>
              <a:t>implementasi</a:t>
            </a:r>
            <a:r>
              <a:rPr lang="en-ID" sz="2400" dirty="0">
                <a:solidFill>
                  <a:schemeClr val="bg1"/>
                </a:solidFill>
              </a:rPr>
              <a:t> yang </a:t>
            </a:r>
            <a:r>
              <a:rPr lang="en-ID" sz="2400" dirty="0" err="1">
                <a:solidFill>
                  <a:schemeClr val="bg1"/>
                </a:solidFill>
              </a:rPr>
              <a:t>lebih</a:t>
            </a:r>
            <a:r>
              <a:rPr lang="en-ID" sz="2400" dirty="0">
                <a:solidFill>
                  <a:schemeClr val="bg1"/>
                </a:solidFill>
              </a:rPr>
              <a:t> </a:t>
            </a:r>
            <a:r>
              <a:rPr lang="en-ID" sz="2400" dirty="0" err="1">
                <a:solidFill>
                  <a:schemeClr val="bg1"/>
                </a:solidFill>
              </a:rPr>
              <a:t>dinamis</a:t>
            </a:r>
            <a:r>
              <a:rPr lang="en-ID" sz="24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25" name="Freeform 21"/>
          <p:cNvSpPr/>
          <p:nvPr/>
        </p:nvSpPr>
        <p:spPr>
          <a:xfrm>
            <a:off x="-5135687" y="3619259"/>
            <a:ext cx="9392643" cy="9529477"/>
          </a:xfrm>
          <a:custGeom>
            <a:avLst/>
            <a:gdLst/>
            <a:ahLst/>
            <a:cxnLst/>
            <a:rect l="l" t="t" r="r" b="b"/>
            <a:pathLst>
              <a:path w="9392643" h="9529477">
                <a:moveTo>
                  <a:pt x="0" y="0"/>
                </a:moveTo>
                <a:lnTo>
                  <a:pt x="9392643" y="0"/>
                </a:lnTo>
                <a:lnTo>
                  <a:pt x="9392643" y="9529476"/>
                </a:lnTo>
                <a:lnTo>
                  <a:pt x="0" y="952947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0999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 dirty="0"/>
          </a:p>
        </p:txBody>
      </p:sp>
      <p:sp>
        <p:nvSpPr>
          <p:cNvPr id="26" name="Round Same Side Corner Rectangle 25"/>
          <p:cNvSpPr/>
          <p:nvPr/>
        </p:nvSpPr>
        <p:spPr>
          <a:xfrm rot="5400000">
            <a:off x="4423047" y="-4682853"/>
            <a:ext cx="1780354" cy="11471551"/>
          </a:xfrm>
          <a:prstGeom prst="round2SameRect">
            <a:avLst/>
          </a:prstGeom>
          <a:gradFill flip="none" rotWithShape="1">
            <a:gsLst>
              <a:gs pos="0">
                <a:schemeClr val="tx2">
                  <a:lumMod val="75000"/>
                </a:schemeClr>
              </a:gs>
              <a:gs pos="50000">
                <a:schemeClr val="accent1">
                  <a:lumMod val="75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27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 txBox="1">
            <a:spLocks/>
          </p:cNvSpPr>
          <p:nvPr/>
        </p:nvSpPr>
        <p:spPr>
          <a:xfrm>
            <a:off x="0" y="353099"/>
            <a:ext cx="10744200" cy="14376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KELUHAN USER</a:t>
            </a:r>
          </a:p>
          <a:p>
            <a:pPr algn="ctr"/>
            <a:r>
              <a:rPr lang="en-US" sz="3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Sebagai</a:t>
            </a:r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pertimbangan</a:t>
            </a:r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pengembangan</a:t>
            </a:r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SISTEM</a:t>
            </a:r>
            <a:endParaRPr lang="en-US" sz="3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686658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-17417" y="0"/>
            <a:ext cx="18305417" cy="4229101"/>
            <a:chOff x="-17417" y="0"/>
            <a:chExt cx="18305417" cy="4229101"/>
          </a:xfrm>
        </p:grpSpPr>
        <p:pic>
          <p:nvPicPr>
            <p:cNvPr id="2052" name="Picture 4" descr="Monitoring suhu dan kelembaban pada ruang server dengan HOBO Temp/RH Data  Logger MX1101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6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1377"/>
            <a:stretch/>
          </p:blipFill>
          <p:spPr bwMode="auto">
            <a:xfrm>
              <a:off x="9220200" y="1"/>
              <a:ext cx="9067800" cy="42291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Monitoring suhu dan kelembaban pada ruang server dengan HOBO Temp/RH Data  Logger MX1101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65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1377"/>
            <a:stretch/>
          </p:blipFill>
          <p:spPr bwMode="auto">
            <a:xfrm flipH="1">
              <a:off x="-17417" y="0"/>
              <a:ext cx="9237617" cy="42291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" name="TextBox 8"/>
          <p:cNvSpPr txBox="1"/>
          <p:nvPr/>
        </p:nvSpPr>
        <p:spPr>
          <a:xfrm>
            <a:off x="609600" y="629682"/>
            <a:ext cx="9372600" cy="7287379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marL="0" lvl="0" indent="0" algn="ctr">
              <a:lnSpc>
                <a:spcPts val="2659"/>
              </a:lnSpc>
              <a:spcBef>
                <a:spcPct val="0"/>
              </a:spcBef>
            </a:pPr>
            <a:endParaRPr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19560E67-05C7-3715-7024-BD66A443BB7E}"/>
              </a:ext>
            </a:extLst>
          </p:cNvPr>
          <p:cNvSpPr txBox="1">
            <a:spLocks/>
          </p:cNvSpPr>
          <p:nvPr/>
        </p:nvSpPr>
        <p:spPr>
          <a:xfrm>
            <a:off x="685800" y="1544283"/>
            <a:ext cx="8364091" cy="8389618"/>
          </a:xfrm>
          <a:prstGeom prst="rect">
            <a:avLst/>
          </a:prstGeom>
          <a:gradFill flip="none"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0" scaled="1"/>
            <a:tileRect/>
          </a:gra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2713" indent="0">
              <a:buNone/>
            </a:pPr>
            <a:r>
              <a:rPr lang="en-US" b="1" dirty="0">
                <a:solidFill>
                  <a:schemeClr val="bg1"/>
                </a:solidFill>
                <a:cs typeface="Calibri" panose="020F0502020204030204" pitchFamily="34" charset="0"/>
              </a:rPr>
              <a:t>PENJADWALAN, 14 November 2024</a:t>
            </a:r>
            <a:endParaRPr lang="en-ID" dirty="0">
              <a:solidFill>
                <a:schemeClr val="bg1"/>
              </a:solidFill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D" sz="2400" dirty="0">
                <a:solidFill>
                  <a:schemeClr val="bg1"/>
                </a:solidFill>
              </a:rPr>
              <a:t>CLOSING IMPELEMENTASI FARMASI :</a:t>
            </a:r>
            <a:endParaRPr lang="en-ID" sz="2000" dirty="0">
              <a:solidFill>
                <a:schemeClr val="bg1"/>
              </a:solidFill>
            </a:endParaRPr>
          </a:p>
          <a:p>
            <a:pPr lvl="1"/>
            <a:r>
              <a:rPr lang="en-ID" sz="2000" b="0" i="0" dirty="0">
                <a:solidFill>
                  <a:schemeClr val="bg1"/>
                </a:solidFill>
                <a:effectLst/>
              </a:rPr>
              <a:t>MONITOR ANTRIAN &amp; WAKTU TUNGGU</a:t>
            </a:r>
          </a:p>
          <a:p>
            <a:pPr lvl="1"/>
            <a:r>
              <a:rPr lang="en-ID" sz="2000" b="0" i="0" dirty="0">
                <a:solidFill>
                  <a:schemeClr val="bg1"/>
                </a:solidFill>
                <a:effectLst/>
              </a:rPr>
              <a:t>PENJUALAN BEBAS</a:t>
            </a:r>
          </a:p>
          <a:p>
            <a:pPr lvl="1"/>
            <a:r>
              <a:rPr lang="en-ID" sz="2000" dirty="0">
                <a:solidFill>
                  <a:schemeClr val="bg1"/>
                </a:solidFill>
              </a:rPr>
              <a:t>INTEGRASI MASTER KATALOG</a:t>
            </a:r>
          </a:p>
          <a:p>
            <a:pPr lvl="1"/>
            <a:r>
              <a:rPr lang="en-ID" sz="2000" b="0" i="0" dirty="0">
                <a:solidFill>
                  <a:schemeClr val="bg1"/>
                </a:solidFill>
                <a:effectLst/>
              </a:rPr>
              <a:t>RE-CONSTRUK PROSES BRIDGING PENERIMAAN &amp; GUDANG</a:t>
            </a:r>
          </a:p>
          <a:p>
            <a:pPr lvl="1"/>
            <a:r>
              <a:rPr lang="en-ID" sz="2000" dirty="0" err="1">
                <a:solidFill>
                  <a:schemeClr val="bg1"/>
                </a:solidFill>
              </a:rPr>
              <a:t>Membentuk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laporan</a:t>
            </a:r>
            <a:r>
              <a:rPr lang="en-ID" sz="2000" dirty="0">
                <a:solidFill>
                  <a:schemeClr val="bg1"/>
                </a:solidFill>
              </a:rPr>
              <a:t> FIFO</a:t>
            </a:r>
          </a:p>
          <a:p>
            <a:pPr lvl="1"/>
            <a:r>
              <a:rPr lang="en-ID" sz="2000" b="0" i="0" dirty="0">
                <a:solidFill>
                  <a:schemeClr val="bg1"/>
                </a:solidFill>
                <a:effectLst/>
              </a:rPr>
              <a:t>Target </a:t>
            </a:r>
            <a:r>
              <a:rPr lang="en-ID" sz="2000" b="0" i="0" dirty="0" err="1">
                <a:solidFill>
                  <a:schemeClr val="bg1"/>
                </a:solidFill>
                <a:effectLst/>
              </a:rPr>
              <a:t>Tambahan</a:t>
            </a:r>
            <a:r>
              <a:rPr lang="en-ID" sz="2000" b="0" i="0" dirty="0">
                <a:solidFill>
                  <a:schemeClr val="bg1"/>
                </a:solidFill>
                <a:effectLst/>
              </a:rPr>
              <a:t> (</a:t>
            </a:r>
            <a:r>
              <a:rPr lang="en-ID" sz="2000" b="0" i="0" dirty="0" err="1">
                <a:solidFill>
                  <a:schemeClr val="bg1"/>
                </a:solidFill>
                <a:effectLst/>
              </a:rPr>
              <a:t>awal</a:t>
            </a:r>
            <a:r>
              <a:rPr lang="en-ID" sz="2000" b="0" i="0" dirty="0">
                <a:solidFill>
                  <a:schemeClr val="bg1"/>
                </a:solidFill>
                <a:effectLst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</a:rPr>
              <a:t>desember</a:t>
            </a:r>
            <a:r>
              <a:rPr lang="en-ID" sz="2000" b="0" i="0" dirty="0">
                <a:solidFill>
                  <a:schemeClr val="bg1"/>
                </a:solidFill>
                <a:effectLst/>
              </a:rPr>
              <a:t>, </a:t>
            </a:r>
            <a:r>
              <a:rPr lang="en-ID" sz="2000" b="0" i="0" dirty="0" err="1">
                <a:solidFill>
                  <a:schemeClr val="bg1"/>
                </a:solidFill>
                <a:effectLst/>
              </a:rPr>
              <a:t>stok</a:t>
            </a:r>
            <a:r>
              <a:rPr lang="en-ID" sz="2000" b="0" i="0" dirty="0">
                <a:solidFill>
                  <a:schemeClr val="bg1"/>
                </a:solidFill>
                <a:effectLst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</a:rPr>
              <a:t>opname</a:t>
            </a:r>
            <a:r>
              <a:rPr lang="en-ID" sz="2000" b="0" i="0" dirty="0">
                <a:solidFill>
                  <a:schemeClr val="bg1"/>
                </a:solidFill>
                <a:effectLst/>
              </a:rPr>
              <a:t>, </a:t>
            </a:r>
            <a:r>
              <a:rPr lang="en-ID" sz="2000" dirty="0" err="1">
                <a:solidFill>
                  <a:schemeClr val="bg1"/>
                </a:solidFill>
              </a:rPr>
              <a:t>dalam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rangka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penyesuaian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fisik</a:t>
            </a:r>
            <a:r>
              <a:rPr lang="en-ID" sz="2000" dirty="0">
                <a:solidFill>
                  <a:schemeClr val="bg1"/>
                </a:solidFill>
              </a:rPr>
              <a:t> dan </a:t>
            </a:r>
            <a:r>
              <a:rPr lang="en-ID" sz="2000" dirty="0" err="1">
                <a:solidFill>
                  <a:schemeClr val="bg1"/>
                </a:solidFill>
              </a:rPr>
              <a:t>catatan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komputer</a:t>
            </a:r>
            <a:r>
              <a:rPr lang="en-ID" sz="2000" dirty="0">
                <a:solidFill>
                  <a:schemeClr val="bg1"/>
                </a:solidFill>
              </a:rPr>
              <a:t>)</a:t>
            </a:r>
            <a:endParaRPr lang="en-ID" sz="2000" b="0" i="0" dirty="0">
              <a:solidFill>
                <a:schemeClr val="bg1"/>
              </a:solidFill>
              <a:effectLst/>
            </a:endParaRPr>
          </a:p>
          <a:p>
            <a:r>
              <a:rPr lang="en-ID" sz="2400" dirty="0">
                <a:solidFill>
                  <a:schemeClr val="bg1"/>
                </a:solidFill>
              </a:rPr>
              <a:t>RME</a:t>
            </a:r>
            <a:endParaRPr lang="en-ID" sz="2000" dirty="0">
              <a:solidFill>
                <a:schemeClr val="bg1"/>
              </a:solidFill>
            </a:endParaRPr>
          </a:p>
          <a:p>
            <a:pPr lvl="1"/>
            <a:r>
              <a:rPr lang="en-ID" sz="2000" b="0" i="0" dirty="0">
                <a:solidFill>
                  <a:schemeClr val="bg1"/>
                </a:solidFill>
                <a:effectLst/>
              </a:rPr>
              <a:t>PEMATANGAN RME (4 – </a:t>
            </a:r>
            <a:r>
              <a:rPr lang="en-ID" sz="2000" dirty="0">
                <a:solidFill>
                  <a:schemeClr val="bg1"/>
                </a:solidFill>
              </a:rPr>
              <a:t>22</a:t>
            </a:r>
            <a:r>
              <a:rPr lang="en-ID" sz="2000" b="0" i="0" dirty="0">
                <a:solidFill>
                  <a:schemeClr val="bg1"/>
                </a:solidFill>
                <a:effectLst/>
              </a:rPr>
              <a:t> November 2024)</a:t>
            </a:r>
          </a:p>
          <a:p>
            <a:pPr lvl="1"/>
            <a:r>
              <a:rPr lang="en-ID" sz="2000" dirty="0" err="1">
                <a:solidFill>
                  <a:schemeClr val="bg1"/>
                </a:solidFill>
              </a:rPr>
              <a:t>Rencana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Implementasi</a:t>
            </a:r>
            <a:r>
              <a:rPr lang="en-ID" sz="2000" dirty="0">
                <a:solidFill>
                  <a:schemeClr val="bg1"/>
                </a:solidFill>
              </a:rPr>
              <a:t> RME </a:t>
            </a:r>
            <a:r>
              <a:rPr lang="en-ID" sz="2000" dirty="0" err="1">
                <a:solidFill>
                  <a:schemeClr val="bg1"/>
                </a:solidFill>
              </a:rPr>
              <a:t>tahap</a:t>
            </a:r>
            <a:r>
              <a:rPr lang="en-ID" sz="2000" dirty="0">
                <a:solidFill>
                  <a:schemeClr val="bg1"/>
                </a:solidFill>
              </a:rPr>
              <a:t> 1 :</a:t>
            </a:r>
          </a:p>
          <a:p>
            <a:pPr lvl="2"/>
            <a:r>
              <a:rPr lang="en-ID" b="0" i="0" dirty="0">
                <a:solidFill>
                  <a:schemeClr val="bg1"/>
                </a:solidFill>
                <a:effectLst/>
              </a:rPr>
              <a:t>15 November, </a:t>
            </a:r>
            <a:r>
              <a:rPr lang="en-ID" b="0" i="0" dirty="0" err="1">
                <a:solidFill>
                  <a:schemeClr val="bg1"/>
                </a:solidFill>
                <a:effectLst/>
              </a:rPr>
              <a:t>Penunjang</a:t>
            </a:r>
            <a:r>
              <a:rPr lang="en-ID" b="0" i="0" dirty="0">
                <a:solidFill>
                  <a:schemeClr val="bg1"/>
                </a:solidFill>
                <a:effectLst/>
              </a:rPr>
              <a:t> PA</a:t>
            </a:r>
          </a:p>
          <a:p>
            <a:pPr lvl="2"/>
            <a:r>
              <a:rPr lang="en-ID" dirty="0">
                <a:solidFill>
                  <a:schemeClr val="bg1"/>
                </a:solidFill>
              </a:rPr>
              <a:t>19-20 November, </a:t>
            </a:r>
            <a:r>
              <a:rPr lang="en-ID" dirty="0" err="1">
                <a:solidFill>
                  <a:schemeClr val="bg1"/>
                </a:solidFill>
              </a:rPr>
              <a:t>Penunjang</a:t>
            </a:r>
            <a:r>
              <a:rPr lang="en-ID" dirty="0">
                <a:solidFill>
                  <a:schemeClr val="bg1"/>
                </a:solidFill>
              </a:rPr>
              <a:t> LAB</a:t>
            </a:r>
          </a:p>
          <a:p>
            <a:pPr lvl="2"/>
            <a:r>
              <a:rPr lang="en-ID" dirty="0">
                <a:solidFill>
                  <a:schemeClr val="bg1"/>
                </a:solidFill>
              </a:rPr>
              <a:t>21-22 November, </a:t>
            </a:r>
            <a:r>
              <a:rPr lang="en-ID" dirty="0" err="1">
                <a:solidFill>
                  <a:schemeClr val="bg1"/>
                </a:solidFill>
              </a:rPr>
              <a:t>Penunjang</a:t>
            </a:r>
            <a:r>
              <a:rPr lang="en-ID" dirty="0">
                <a:solidFill>
                  <a:schemeClr val="bg1"/>
                </a:solidFill>
              </a:rPr>
              <a:t> RADIOLOGI</a:t>
            </a:r>
          </a:p>
          <a:p>
            <a:pPr lvl="2"/>
            <a:r>
              <a:rPr lang="en-ID" dirty="0">
                <a:solidFill>
                  <a:schemeClr val="bg1"/>
                </a:solidFill>
              </a:rPr>
              <a:t>25-26 November, sampling </a:t>
            </a:r>
            <a:r>
              <a:rPr lang="en-ID" dirty="0" err="1">
                <a:solidFill>
                  <a:schemeClr val="bg1"/>
                </a:solidFill>
              </a:rPr>
              <a:t>ujicoba</a:t>
            </a:r>
            <a:r>
              <a:rPr lang="en-ID" dirty="0">
                <a:solidFill>
                  <a:schemeClr val="bg1"/>
                </a:solidFill>
              </a:rPr>
              <a:t> di PELAYANAN</a:t>
            </a:r>
          </a:p>
          <a:p>
            <a:pPr lvl="2"/>
            <a:r>
              <a:rPr lang="en-ID" b="0" i="0" dirty="0">
                <a:solidFill>
                  <a:schemeClr val="bg1"/>
                </a:solidFill>
                <a:effectLst/>
              </a:rPr>
              <a:t>27</a:t>
            </a:r>
            <a:r>
              <a:rPr lang="en-ID" dirty="0">
                <a:solidFill>
                  <a:schemeClr val="bg1"/>
                </a:solidFill>
              </a:rPr>
              <a:t>-29 November, FOC &amp; GRIYA HUSADA</a:t>
            </a:r>
          </a:p>
          <a:p>
            <a:pPr lvl="2"/>
            <a:r>
              <a:rPr lang="en-ID" dirty="0">
                <a:solidFill>
                  <a:schemeClr val="bg1"/>
                </a:solidFill>
              </a:rPr>
              <a:t>27-29 November, IBS</a:t>
            </a:r>
          </a:p>
          <a:p>
            <a:pPr lvl="1"/>
            <a:r>
              <a:rPr lang="en-ID" sz="2000" dirty="0" err="1">
                <a:solidFill>
                  <a:schemeClr val="bg1"/>
                </a:solidFill>
              </a:rPr>
              <a:t>Rencana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Impelemetasi</a:t>
            </a:r>
            <a:r>
              <a:rPr lang="en-ID" sz="2000" dirty="0">
                <a:solidFill>
                  <a:schemeClr val="bg1"/>
                </a:solidFill>
              </a:rPr>
              <a:t> RME </a:t>
            </a:r>
            <a:r>
              <a:rPr lang="en-ID" sz="2000" dirty="0" err="1">
                <a:solidFill>
                  <a:schemeClr val="bg1"/>
                </a:solidFill>
              </a:rPr>
              <a:t>tahap</a:t>
            </a:r>
            <a:r>
              <a:rPr lang="en-ID" sz="2000" dirty="0">
                <a:solidFill>
                  <a:schemeClr val="bg1"/>
                </a:solidFill>
              </a:rPr>
              <a:t> 2 :</a:t>
            </a:r>
          </a:p>
          <a:p>
            <a:pPr lvl="2"/>
            <a:r>
              <a:rPr lang="en-ID" b="0" i="0" dirty="0">
                <a:solidFill>
                  <a:schemeClr val="bg1"/>
                </a:solidFill>
                <a:effectLst/>
              </a:rPr>
              <a:t>2 </a:t>
            </a:r>
            <a:r>
              <a:rPr lang="en-ID" b="0" i="0" dirty="0" err="1">
                <a:solidFill>
                  <a:schemeClr val="bg1"/>
                </a:solidFill>
                <a:effectLst/>
              </a:rPr>
              <a:t>Desember</a:t>
            </a:r>
            <a:r>
              <a:rPr lang="en-ID" dirty="0">
                <a:solidFill>
                  <a:schemeClr val="bg1"/>
                </a:solidFill>
              </a:rPr>
              <a:t>, Rawat </a:t>
            </a:r>
            <a:r>
              <a:rPr lang="en-ID" dirty="0" err="1">
                <a:solidFill>
                  <a:schemeClr val="bg1"/>
                </a:solidFill>
              </a:rPr>
              <a:t>Inap</a:t>
            </a:r>
            <a:endParaRPr lang="en-ID" dirty="0">
              <a:solidFill>
                <a:schemeClr val="bg1"/>
              </a:solidFill>
            </a:endParaRPr>
          </a:p>
          <a:p>
            <a:pPr lvl="2"/>
            <a:r>
              <a:rPr lang="en-ID" b="0" i="0" dirty="0">
                <a:solidFill>
                  <a:schemeClr val="bg1"/>
                </a:solidFill>
                <a:effectLst/>
              </a:rPr>
              <a:t>4 </a:t>
            </a:r>
            <a:r>
              <a:rPr lang="en-ID" b="0" i="0" dirty="0" err="1">
                <a:solidFill>
                  <a:schemeClr val="bg1"/>
                </a:solidFill>
                <a:effectLst/>
              </a:rPr>
              <a:t>Desember</a:t>
            </a:r>
            <a:r>
              <a:rPr lang="en-ID" b="0" i="0" dirty="0">
                <a:solidFill>
                  <a:schemeClr val="bg1"/>
                </a:solidFill>
                <a:effectLst/>
              </a:rPr>
              <a:t>, IGD</a:t>
            </a:r>
          </a:p>
          <a:p>
            <a:pPr lvl="2"/>
            <a:r>
              <a:rPr lang="en-ID" dirty="0">
                <a:solidFill>
                  <a:schemeClr val="bg1"/>
                </a:solidFill>
              </a:rPr>
              <a:t>6 </a:t>
            </a:r>
            <a:r>
              <a:rPr lang="en-ID" dirty="0" err="1">
                <a:solidFill>
                  <a:schemeClr val="bg1"/>
                </a:solidFill>
              </a:rPr>
              <a:t>Desember</a:t>
            </a:r>
            <a:r>
              <a:rPr lang="en-ID" dirty="0">
                <a:solidFill>
                  <a:schemeClr val="bg1"/>
                </a:solidFill>
              </a:rPr>
              <a:t>, IRJ</a:t>
            </a:r>
            <a:endParaRPr lang="en-US" b="1" dirty="0">
              <a:solidFill>
                <a:schemeClr val="bg1"/>
              </a:solidFill>
              <a:cs typeface="Calibri" panose="020F0502020204030204" pitchFamily="34" charset="0"/>
            </a:endParaRP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19560E67-05C7-3715-7024-BD66A443BB7E}"/>
              </a:ext>
            </a:extLst>
          </p:cNvPr>
          <p:cNvSpPr txBox="1">
            <a:spLocks/>
          </p:cNvSpPr>
          <p:nvPr/>
        </p:nvSpPr>
        <p:spPr>
          <a:xfrm>
            <a:off x="9231086" y="1544283"/>
            <a:ext cx="8447314" cy="8389618"/>
          </a:xfrm>
          <a:prstGeom prst="rect">
            <a:avLst/>
          </a:prstGeom>
          <a:gradFill flip="none"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10800000" scaled="1"/>
            <a:tileRect/>
          </a:gra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2713" indent="0">
              <a:buNone/>
            </a:pPr>
            <a:r>
              <a:rPr lang="en-US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CAPAIAN </a:t>
            </a:r>
            <a:r>
              <a:rPr lang="en-US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s.d</a:t>
            </a:r>
            <a:r>
              <a:rPr lang="en-US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25 November 2024</a:t>
            </a:r>
            <a:endParaRPr lang="id-ID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D" sz="2400" dirty="0">
                <a:solidFill>
                  <a:schemeClr val="bg1"/>
                </a:solidFill>
                <a:latin typeface="Roboto" panose="02000000000000000000" pitchFamily="2" charset="0"/>
              </a:rPr>
              <a:t>SUDAH TER-IMPELEMENTASI FARMASI :</a:t>
            </a:r>
          </a:p>
          <a:p>
            <a:pPr lvl="1"/>
            <a:r>
              <a:rPr lang="en-ID" sz="18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PE-RESEPAN PASIEN</a:t>
            </a:r>
          </a:p>
          <a:p>
            <a:pPr lvl="1"/>
            <a:r>
              <a:rPr lang="en-ID" sz="1800" dirty="0">
                <a:solidFill>
                  <a:schemeClr val="bg1"/>
                </a:solidFill>
                <a:latin typeface="Roboto" panose="02000000000000000000" pitchFamily="2" charset="0"/>
              </a:rPr>
              <a:t>DISTRIBUSI GUDANG KE DEPO</a:t>
            </a:r>
          </a:p>
          <a:p>
            <a:pPr lvl="1"/>
            <a:r>
              <a:rPr lang="en-ID" sz="18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INFORMASI STOK &amp; KARTU PERSEDIAAN DEPO/GUDANG</a:t>
            </a:r>
          </a:p>
          <a:p>
            <a:pPr lvl="1"/>
            <a:r>
              <a:rPr lang="en-ID" sz="18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RETUR OBAT</a:t>
            </a:r>
          </a:p>
          <a:p>
            <a:pPr lvl="1"/>
            <a:r>
              <a:rPr lang="en-ID" sz="1800" dirty="0">
                <a:solidFill>
                  <a:schemeClr val="bg1"/>
                </a:solidFill>
                <a:latin typeface="Roboto" panose="02000000000000000000" pitchFamily="2" charset="0"/>
              </a:rPr>
              <a:t>BATAL VERIFIKASI</a:t>
            </a:r>
          </a:p>
          <a:p>
            <a:pPr lvl="1"/>
            <a:r>
              <a:rPr lang="en-ID" sz="1800" b="0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Pembenahan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Struktur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Data dan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Konsistensinya</a:t>
            </a:r>
            <a:endParaRPr lang="en-ID" sz="1800" b="0" i="0" dirty="0">
              <a:solidFill>
                <a:schemeClr val="bg1"/>
              </a:solidFill>
              <a:effectLst/>
              <a:latin typeface="Roboto" panose="02000000000000000000" pitchFamily="2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D" sz="2400" dirty="0">
                <a:solidFill>
                  <a:schemeClr val="bg1"/>
                </a:solidFill>
                <a:latin typeface="Roboto" panose="02000000000000000000" pitchFamily="2" charset="0"/>
              </a:rPr>
              <a:t>CLOSING IMPLEMENTASI FARMASI :</a:t>
            </a:r>
          </a:p>
          <a:p>
            <a:pPr lvl="1"/>
            <a:r>
              <a:rPr lang="en-ID" sz="18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2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Desember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2024</a:t>
            </a:r>
          </a:p>
          <a:p>
            <a:r>
              <a:rPr lang="en-ID" sz="2200" dirty="0">
                <a:solidFill>
                  <a:schemeClr val="bg1"/>
                </a:solidFill>
                <a:latin typeface="Roboto" panose="02000000000000000000" pitchFamily="2" charset="0"/>
              </a:rPr>
              <a:t>RME</a:t>
            </a:r>
          </a:p>
          <a:p>
            <a:pPr marL="457200" lvl="1" indent="0">
              <a:buNone/>
            </a:pPr>
            <a:r>
              <a:rPr lang="en-ID" sz="2000" b="0" i="0" dirty="0" err="1">
                <a:solidFill>
                  <a:schemeClr val="bg1"/>
                </a:solidFill>
                <a:effectLst/>
              </a:rPr>
              <a:t>Pergeseran</a:t>
            </a:r>
            <a:r>
              <a:rPr lang="en-ID" sz="2000" b="0" i="0" dirty="0">
                <a:solidFill>
                  <a:schemeClr val="bg1"/>
                </a:solidFill>
                <a:effectLst/>
              </a:rPr>
              <a:t> Total 2 </a:t>
            </a:r>
            <a:r>
              <a:rPr lang="en-ID" sz="2000" b="0" i="0" dirty="0" err="1">
                <a:solidFill>
                  <a:schemeClr val="bg1"/>
                </a:solidFill>
                <a:effectLst/>
              </a:rPr>
              <a:t>Minggu</a:t>
            </a:r>
            <a:r>
              <a:rPr lang="en-ID" sz="2000" b="0" i="0" dirty="0">
                <a:solidFill>
                  <a:schemeClr val="bg1"/>
                </a:solidFill>
                <a:effectLst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</a:rPr>
              <a:t>dari</a:t>
            </a:r>
            <a:r>
              <a:rPr lang="en-ID" sz="2000" b="0" i="0" dirty="0">
                <a:solidFill>
                  <a:schemeClr val="bg1"/>
                </a:solidFill>
                <a:effectLst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</a:rPr>
              <a:t>rencana</a:t>
            </a:r>
            <a:r>
              <a:rPr lang="en-ID" sz="2000" b="0" i="0" dirty="0">
                <a:solidFill>
                  <a:schemeClr val="bg1"/>
                </a:solidFill>
                <a:effectLst/>
              </a:rPr>
              <a:t> Awal :</a:t>
            </a:r>
            <a:endParaRPr lang="en-ID" sz="2000" dirty="0">
              <a:solidFill>
                <a:schemeClr val="bg1"/>
              </a:solidFill>
            </a:endParaRPr>
          </a:p>
          <a:p>
            <a:pPr lvl="1"/>
            <a:r>
              <a:rPr lang="en-ID" sz="2000" b="0" i="0" dirty="0">
                <a:solidFill>
                  <a:schemeClr val="bg1"/>
                </a:solidFill>
                <a:effectLst/>
              </a:rPr>
              <a:t>MASUKAN DARI HASIL PERTEMUAN DENGAN IBS</a:t>
            </a:r>
          </a:p>
          <a:p>
            <a:pPr lvl="1"/>
            <a:r>
              <a:rPr lang="en-ID" sz="2000" dirty="0">
                <a:solidFill>
                  <a:schemeClr val="bg1"/>
                </a:solidFill>
              </a:rPr>
              <a:t>MASUKAN DARI HASIL PERTEMUAN DENGAN KSM</a:t>
            </a:r>
          </a:p>
          <a:p>
            <a:pPr lvl="1"/>
            <a:r>
              <a:rPr lang="en-ID" sz="2000" dirty="0">
                <a:solidFill>
                  <a:schemeClr val="bg1"/>
                </a:solidFill>
              </a:rPr>
              <a:t>MENYESUAIKAN DENGAN FORMULIR BAKU DARI IRMIK</a:t>
            </a:r>
          </a:p>
          <a:p>
            <a:pPr lvl="1"/>
            <a:r>
              <a:rPr lang="en-ID" sz="2000" dirty="0">
                <a:solidFill>
                  <a:schemeClr val="bg1"/>
                </a:solidFill>
              </a:rPr>
              <a:t>POLA INPUT YANG LEBIH NYAMAN</a:t>
            </a:r>
          </a:p>
          <a:p>
            <a:pPr lvl="1"/>
            <a:r>
              <a:rPr lang="en-ID" sz="2000" dirty="0">
                <a:solidFill>
                  <a:schemeClr val="bg1"/>
                </a:solidFill>
              </a:rPr>
              <a:t>MENYESUAIKAN POLA KERJA TERIMA ORDER PENUNJANG (LAB, RAD)</a:t>
            </a:r>
          </a:p>
          <a:p>
            <a:pPr lvl="1"/>
            <a:r>
              <a:rPr lang="en-ID" sz="2000" dirty="0" err="1">
                <a:solidFill>
                  <a:schemeClr val="bg1"/>
                </a:solidFill>
              </a:rPr>
              <a:t>Penyesuaian</a:t>
            </a:r>
            <a:r>
              <a:rPr lang="en-ID" sz="2000" dirty="0">
                <a:solidFill>
                  <a:schemeClr val="bg1"/>
                </a:solidFill>
              </a:rPr>
              <a:t> Fitur-</a:t>
            </a:r>
            <a:r>
              <a:rPr lang="en-ID" sz="2000" dirty="0" err="1">
                <a:solidFill>
                  <a:schemeClr val="bg1"/>
                </a:solidFill>
              </a:rPr>
              <a:t>fitur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tambahan</a:t>
            </a:r>
            <a:r>
              <a:rPr lang="en-ID" sz="2000" dirty="0">
                <a:solidFill>
                  <a:schemeClr val="bg1"/>
                </a:solidFill>
              </a:rPr>
              <a:t>, </a:t>
            </a:r>
            <a:r>
              <a:rPr lang="en-ID" sz="2000" dirty="0" err="1">
                <a:solidFill>
                  <a:schemeClr val="bg1"/>
                </a:solidFill>
              </a:rPr>
              <a:t>meliputi</a:t>
            </a:r>
            <a:r>
              <a:rPr lang="en-ID" sz="2000" dirty="0">
                <a:solidFill>
                  <a:schemeClr val="bg1"/>
                </a:solidFill>
              </a:rPr>
              <a:t> :</a:t>
            </a:r>
          </a:p>
          <a:p>
            <a:pPr lvl="2"/>
            <a:r>
              <a:rPr lang="en-ID" b="0" i="0" dirty="0">
                <a:solidFill>
                  <a:schemeClr val="bg1"/>
                </a:solidFill>
                <a:effectLst/>
              </a:rPr>
              <a:t>Fitur e-s</a:t>
            </a:r>
            <a:r>
              <a:rPr lang="en-ID" dirty="0">
                <a:solidFill>
                  <a:schemeClr val="bg1"/>
                </a:solidFill>
              </a:rPr>
              <a:t>ign</a:t>
            </a:r>
          </a:p>
          <a:p>
            <a:pPr lvl="2"/>
            <a:r>
              <a:rPr lang="en-ID" b="0" i="0" dirty="0">
                <a:solidFill>
                  <a:schemeClr val="bg1"/>
                </a:solidFill>
                <a:effectLst/>
              </a:rPr>
              <a:t>Fitur finger</a:t>
            </a:r>
          </a:p>
        </p:txBody>
      </p:sp>
      <p:sp>
        <p:nvSpPr>
          <p:cNvPr id="25" name="Freeform 21"/>
          <p:cNvSpPr/>
          <p:nvPr/>
        </p:nvSpPr>
        <p:spPr>
          <a:xfrm>
            <a:off x="-5188804" y="3559987"/>
            <a:ext cx="9392643" cy="9529477"/>
          </a:xfrm>
          <a:custGeom>
            <a:avLst/>
            <a:gdLst/>
            <a:ahLst/>
            <a:cxnLst/>
            <a:rect l="l" t="t" r="r" b="b"/>
            <a:pathLst>
              <a:path w="9392643" h="9529477">
                <a:moveTo>
                  <a:pt x="0" y="0"/>
                </a:moveTo>
                <a:lnTo>
                  <a:pt x="9392643" y="0"/>
                </a:lnTo>
                <a:lnTo>
                  <a:pt x="9392643" y="9529476"/>
                </a:lnTo>
                <a:lnTo>
                  <a:pt x="0" y="952947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0999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 dirty="0"/>
          </a:p>
        </p:txBody>
      </p:sp>
      <p:sp>
        <p:nvSpPr>
          <p:cNvPr id="26" name="Round Same Side Corner Rectangle 25"/>
          <p:cNvSpPr/>
          <p:nvPr/>
        </p:nvSpPr>
        <p:spPr>
          <a:xfrm rot="5400000">
            <a:off x="4039396" y="-4299201"/>
            <a:ext cx="1104956" cy="10028850"/>
          </a:xfrm>
          <a:prstGeom prst="round2SameRect">
            <a:avLst/>
          </a:prstGeom>
          <a:gradFill flip="none" rotWithShape="1">
            <a:gsLst>
              <a:gs pos="0">
                <a:schemeClr val="tx2">
                  <a:lumMod val="75000"/>
                </a:schemeClr>
              </a:gs>
              <a:gs pos="50000">
                <a:schemeClr val="accent1">
                  <a:lumMod val="75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7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 txBox="1">
            <a:spLocks/>
          </p:cNvSpPr>
          <p:nvPr/>
        </p:nvSpPr>
        <p:spPr>
          <a:xfrm>
            <a:off x="0" y="353099"/>
            <a:ext cx="9049891" cy="7242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PENCANANGAN TARGET DAN REALISASI</a:t>
            </a:r>
            <a:endParaRPr lang="en-US" sz="3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949370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-17417" y="0"/>
            <a:ext cx="18305417" cy="4229101"/>
            <a:chOff x="-17417" y="0"/>
            <a:chExt cx="18305417" cy="4229101"/>
          </a:xfrm>
        </p:grpSpPr>
        <p:pic>
          <p:nvPicPr>
            <p:cNvPr id="2052" name="Picture 4" descr="Monitoring suhu dan kelembaban pada ruang server dengan HOBO Temp/RH Data  Logger MX1101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6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1377"/>
            <a:stretch/>
          </p:blipFill>
          <p:spPr bwMode="auto">
            <a:xfrm>
              <a:off x="9220200" y="1"/>
              <a:ext cx="9067800" cy="42291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Monitoring suhu dan kelembaban pada ruang server dengan HOBO Temp/RH Data  Logger MX1101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65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1377"/>
            <a:stretch/>
          </p:blipFill>
          <p:spPr bwMode="auto">
            <a:xfrm flipH="1">
              <a:off x="-17417" y="0"/>
              <a:ext cx="9237617" cy="42291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" name="TextBox 8"/>
          <p:cNvSpPr txBox="1"/>
          <p:nvPr/>
        </p:nvSpPr>
        <p:spPr>
          <a:xfrm>
            <a:off x="609600" y="629682"/>
            <a:ext cx="9372600" cy="7287379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marL="0" lvl="0" indent="0" algn="ctr">
              <a:lnSpc>
                <a:spcPts val="2659"/>
              </a:lnSpc>
              <a:spcBef>
                <a:spcPct val="0"/>
              </a:spcBef>
            </a:pPr>
            <a:endParaRPr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19560E67-05C7-3715-7024-BD66A443BB7E}"/>
              </a:ext>
            </a:extLst>
          </p:cNvPr>
          <p:cNvSpPr txBox="1">
            <a:spLocks/>
          </p:cNvSpPr>
          <p:nvPr/>
        </p:nvSpPr>
        <p:spPr>
          <a:xfrm>
            <a:off x="1499632" y="2114549"/>
            <a:ext cx="7550259" cy="7819352"/>
          </a:xfrm>
          <a:prstGeom prst="rect">
            <a:avLst/>
          </a:prstGeom>
          <a:gradFill flip="none"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0" scaled="1"/>
            <a:tileRect/>
          </a:gra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2713" indent="0">
              <a:buNone/>
            </a:pPr>
            <a:r>
              <a:rPr lang="en-US" b="1" dirty="0">
                <a:solidFill>
                  <a:schemeClr val="bg1"/>
                </a:solidFill>
                <a:cs typeface="Calibri" panose="020F0502020204030204" pitchFamily="34" charset="0"/>
              </a:rPr>
              <a:t>PENJADWALAN ULANG CLOSING FARMASI</a:t>
            </a:r>
            <a:endParaRPr lang="en-ID" dirty="0">
              <a:solidFill>
                <a:schemeClr val="bg1"/>
              </a:solidFill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D" sz="2400" dirty="0">
                <a:solidFill>
                  <a:schemeClr val="bg1"/>
                </a:solidFill>
              </a:rPr>
              <a:t>CLOSING IMPELEMENTASI FARMASI (2 DESEMBER) :</a:t>
            </a:r>
            <a:endParaRPr lang="en-ID" sz="2000" dirty="0">
              <a:solidFill>
                <a:schemeClr val="bg1"/>
              </a:solidFill>
            </a:endParaRPr>
          </a:p>
          <a:p>
            <a:pPr lvl="1"/>
            <a:r>
              <a:rPr lang="en-ID" sz="2000" b="0" i="0" dirty="0">
                <a:solidFill>
                  <a:schemeClr val="bg1"/>
                </a:solidFill>
                <a:effectLst/>
              </a:rPr>
              <a:t>MONITOR ANTRIAN &amp; WAKTU TUNGGU</a:t>
            </a:r>
          </a:p>
          <a:p>
            <a:pPr lvl="1"/>
            <a:r>
              <a:rPr lang="en-ID" sz="2000" b="0" i="0" dirty="0">
                <a:solidFill>
                  <a:schemeClr val="bg1"/>
                </a:solidFill>
                <a:effectLst/>
              </a:rPr>
              <a:t>PENJUALAN BEBAS</a:t>
            </a:r>
          </a:p>
          <a:p>
            <a:pPr lvl="1"/>
            <a:r>
              <a:rPr lang="en-ID" sz="2000" dirty="0">
                <a:solidFill>
                  <a:schemeClr val="bg1"/>
                </a:solidFill>
              </a:rPr>
              <a:t>INTEGRASI MASTER KATALOG</a:t>
            </a:r>
          </a:p>
          <a:p>
            <a:pPr lvl="1"/>
            <a:r>
              <a:rPr lang="en-ID" sz="2000" b="0" i="0" dirty="0">
                <a:solidFill>
                  <a:schemeClr val="bg1"/>
                </a:solidFill>
                <a:effectLst/>
              </a:rPr>
              <a:t>RE-CONSTRUK PROSES BRIDGING PENERIMAAN &amp; GUDANG</a:t>
            </a:r>
          </a:p>
          <a:p>
            <a:pPr lvl="1"/>
            <a:r>
              <a:rPr lang="en-ID" sz="2000" dirty="0" err="1">
                <a:solidFill>
                  <a:schemeClr val="bg1"/>
                </a:solidFill>
              </a:rPr>
              <a:t>Membentuk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laporan</a:t>
            </a:r>
            <a:r>
              <a:rPr lang="en-ID" sz="2000" dirty="0">
                <a:solidFill>
                  <a:schemeClr val="bg1"/>
                </a:solidFill>
              </a:rPr>
              <a:t> FIFO</a:t>
            </a:r>
          </a:p>
          <a:p>
            <a:pPr lvl="1"/>
            <a:r>
              <a:rPr lang="en-ID" sz="2000" b="0" i="0" dirty="0">
                <a:solidFill>
                  <a:schemeClr val="bg1"/>
                </a:solidFill>
                <a:effectLst/>
              </a:rPr>
              <a:t>Target </a:t>
            </a:r>
            <a:r>
              <a:rPr lang="en-ID" sz="2000" b="0" i="0" dirty="0" err="1">
                <a:solidFill>
                  <a:schemeClr val="bg1"/>
                </a:solidFill>
                <a:effectLst/>
              </a:rPr>
              <a:t>Tambahan</a:t>
            </a:r>
            <a:r>
              <a:rPr lang="en-ID" sz="2000" b="0" i="0" dirty="0">
                <a:solidFill>
                  <a:schemeClr val="bg1"/>
                </a:solidFill>
                <a:effectLst/>
              </a:rPr>
              <a:t> (</a:t>
            </a:r>
            <a:r>
              <a:rPr lang="en-ID" sz="2000" b="0" i="0" dirty="0" err="1">
                <a:solidFill>
                  <a:schemeClr val="bg1"/>
                </a:solidFill>
                <a:effectLst/>
              </a:rPr>
              <a:t>awal</a:t>
            </a:r>
            <a:r>
              <a:rPr lang="en-ID" sz="2000" b="0" i="0" dirty="0">
                <a:solidFill>
                  <a:schemeClr val="bg1"/>
                </a:solidFill>
                <a:effectLst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</a:rPr>
              <a:t>desember</a:t>
            </a:r>
            <a:r>
              <a:rPr lang="en-ID" sz="2000" b="0" i="0" dirty="0">
                <a:solidFill>
                  <a:schemeClr val="bg1"/>
                </a:solidFill>
                <a:effectLst/>
              </a:rPr>
              <a:t>, </a:t>
            </a:r>
            <a:r>
              <a:rPr lang="en-ID" sz="2000" b="0" i="0" dirty="0" err="1">
                <a:solidFill>
                  <a:schemeClr val="bg1"/>
                </a:solidFill>
                <a:effectLst/>
              </a:rPr>
              <a:t>stok</a:t>
            </a:r>
            <a:r>
              <a:rPr lang="en-ID" sz="2000" b="0" i="0" dirty="0">
                <a:solidFill>
                  <a:schemeClr val="bg1"/>
                </a:solidFill>
                <a:effectLst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</a:rPr>
              <a:t>opname</a:t>
            </a:r>
            <a:r>
              <a:rPr lang="en-ID" sz="2000" b="0" i="0" dirty="0">
                <a:solidFill>
                  <a:schemeClr val="bg1"/>
                </a:solidFill>
                <a:effectLst/>
              </a:rPr>
              <a:t>, </a:t>
            </a:r>
            <a:r>
              <a:rPr lang="en-ID" sz="2000" dirty="0" err="1">
                <a:solidFill>
                  <a:schemeClr val="bg1"/>
                </a:solidFill>
              </a:rPr>
              <a:t>dalam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rangka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penyesuaian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fisik</a:t>
            </a:r>
            <a:r>
              <a:rPr lang="en-ID" sz="2000" dirty="0">
                <a:solidFill>
                  <a:schemeClr val="bg1"/>
                </a:solidFill>
              </a:rPr>
              <a:t> dan </a:t>
            </a:r>
            <a:r>
              <a:rPr lang="en-ID" sz="2000" dirty="0" err="1">
                <a:solidFill>
                  <a:schemeClr val="bg1"/>
                </a:solidFill>
              </a:rPr>
              <a:t>catatan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komputer</a:t>
            </a:r>
            <a:r>
              <a:rPr lang="en-ID" sz="2000" dirty="0">
                <a:solidFill>
                  <a:schemeClr val="bg1"/>
                </a:solidFill>
              </a:rPr>
              <a:t>)</a:t>
            </a:r>
            <a:endParaRPr lang="en-ID" sz="2000" b="0" i="0" dirty="0">
              <a:solidFill>
                <a:schemeClr val="bg1"/>
              </a:solidFill>
              <a:effectLst/>
            </a:endParaRPr>
          </a:p>
          <a:p>
            <a:r>
              <a:rPr lang="en-ID" sz="2400" dirty="0">
                <a:solidFill>
                  <a:schemeClr val="bg1"/>
                </a:solidFill>
              </a:rPr>
              <a:t>RME</a:t>
            </a:r>
            <a:endParaRPr lang="en-ID" sz="2000" dirty="0">
              <a:solidFill>
                <a:schemeClr val="bg1"/>
              </a:solidFill>
            </a:endParaRPr>
          </a:p>
          <a:p>
            <a:pPr lvl="1"/>
            <a:r>
              <a:rPr lang="en-ID" sz="2000" b="0" i="0" dirty="0">
                <a:solidFill>
                  <a:schemeClr val="bg1"/>
                </a:solidFill>
                <a:effectLst/>
              </a:rPr>
              <a:t>PEMATANGAN RME (4 – </a:t>
            </a:r>
            <a:r>
              <a:rPr lang="en-ID" sz="2000" dirty="0">
                <a:solidFill>
                  <a:schemeClr val="bg1"/>
                </a:solidFill>
              </a:rPr>
              <a:t>22</a:t>
            </a:r>
            <a:r>
              <a:rPr lang="en-ID" sz="2000" b="0" i="0" dirty="0">
                <a:solidFill>
                  <a:schemeClr val="bg1"/>
                </a:solidFill>
                <a:effectLst/>
              </a:rPr>
              <a:t> November 2024)</a:t>
            </a:r>
          </a:p>
          <a:p>
            <a:pPr lvl="1"/>
            <a:r>
              <a:rPr lang="en-ID" sz="2000" dirty="0" err="1">
                <a:solidFill>
                  <a:schemeClr val="bg1"/>
                </a:solidFill>
              </a:rPr>
              <a:t>Rencana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Implementasi</a:t>
            </a:r>
            <a:r>
              <a:rPr lang="en-ID" sz="2000" dirty="0">
                <a:solidFill>
                  <a:schemeClr val="bg1"/>
                </a:solidFill>
              </a:rPr>
              <a:t> RME </a:t>
            </a:r>
            <a:r>
              <a:rPr lang="en-ID" sz="2000" dirty="0" err="1">
                <a:solidFill>
                  <a:schemeClr val="bg1"/>
                </a:solidFill>
              </a:rPr>
              <a:t>tahap</a:t>
            </a:r>
            <a:r>
              <a:rPr lang="en-ID" sz="2000" dirty="0">
                <a:solidFill>
                  <a:schemeClr val="bg1"/>
                </a:solidFill>
              </a:rPr>
              <a:t> 1 :</a:t>
            </a:r>
          </a:p>
          <a:p>
            <a:pPr lvl="2"/>
            <a:r>
              <a:rPr lang="en-ID" b="0" i="0" dirty="0">
                <a:solidFill>
                  <a:schemeClr val="bg1"/>
                </a:solidFill>
                <a:effectLst/>
              </a:rPr>
              <a:t>15 November, </a:t>
            </a:r>
            <a:r>
              <a:rPr lang="en-ID" b="0" i="0" dirty="0" err="1">
                <a:solidFill>
                  <a:schemeClr val="bg1"/>
                </a:solidFill>
                <a:effectLst/>
              </a:rPr>
              <a:t>Penunjang</a:t>
            </a:r>
            <a:r>
              <a:rPr lang="en-ID" b="0" i="0" dirty="0">
                <a:solidFill>
                  <a:schemeClr val="bg1"/>
                </a:solidFill>
                <a:effectLst/>
              </a:rPr>
              <a:t> PA</a:t>
            </a:r>
          </a:p>
          <a:p>
            <a:pPr lvl="2"/>
            <a:r>
              <a:rPr lang="en-ID" dirty="0">
                <a:solidFill>
                  <a:schemeClr val="bg1"/>
                </a:solidFill>
              </a:rPr>
              <a:t>19-20 November, </a:t>
            </a:r>
            <a:r>
              <a:rPr lang="en-ID" dirty="0" err="1">
                <a:solidFill>
                  <a:schemeClr val="bg1"/>
                </a:solidFill>
              </a:rPr>
              <a:t>Penunjang</a:t>
            </a:r>
            <a:r>
              <a:rPr lang="en-ID" dirty="0">
                <a:solidFill>
                  <a:schemeClr val="bg1"/>
                </a:solidFill>
              </a:rPr>
              <a:t> LAB</a:t>
            </a:r>
          </a:p>
          <a:p>
            <a:pPr lvl="2"/>
            <a:r>
              <a:rPr lang="en-ID" dirty="0">
                <a:solidFill>
                  <a:schemeClr val="bg1"/>
                </a:solidFill>
              </a:rPr>
              <a:t>21-22 November, </a:t>
            </a:r>
            <a:r>
              <a:rPr lang="en-ID" dirty="0" err="1">
                <a:solidFill>
                  <a:schemeClr val="bg1"/>
                </a:solidFill>
              </a:rPr>
              <a:t>Penunjang</a:t>
            </a:r>
            <a:r>
              <a:rPr lang="en-ID" dirty="0">
                <a:solidFill>
                  <a:schemeClr val="bg1"/>
                </a:solidFill>
              </a:rPr>
              <a:t> RADIOLOGI</a:t>
            </a:r>
          </a:p>
          <a:p>
            <a:pPr lvl="2"/>
            <a:r>
              <a:rPr lang="en-ID" dirty="0">
                <a:solidFill>
                  <a:schemeClr val="bg1"/>
                </a:solidFill>
              </a:rPr>
              <a:t>25-26 November, sampling </a:t>
            </a:r>
            <a:r>
              <a:rPr lang="en-ID" dirty="0" err="1">
                <a:solidFill>
                  <a:schemeClr val="bg1"/>
                </a:solidFill>
              </a:rPr>
              <a:t>ujicoba</a:t>
            </a:r>
            <a:r>
              <a:rPr lang="en-ID" dirty="0">
                <a:solidFill>
                  <a:schemeClr val="bg1"/>
                </a:solidFill>
              </a:rPr>
              <a:t> di PELAYANAN</a:t>
            </a:r>
          </a:p>
          <a:p>
            <a:pPr lvl="2"/>
            <a:r>
              <a:rPr lang="en-ID" b="0" i="0" dirty="0">
                <a:solidFill>
                  <a:schemeClr val="bg1"/>
                </a:solidFill>
                <a:effectLst/>
              </a:rPr>
              <a:t>27</a:t>
            </a:r>
            <a:r>
              <a:rPr lang="en-ID" dirty="0">
                <a:solidFill>
                  <a:schemeClr val="bg1"/>
                </a:solidFill>
              </a:rPr>
              <a:t>-29 November, FOC &amp; GRIYA HUSADA</a:t>
            </a:r>
          </a:p>
          <a:p>
            <a:pPr lvl="2"/>
            <a:r>
              <a:rPr lang="en-ID" dirty="0">
                <a:solidFill>
                  <a:schemeClr val="bg1"/>
                </a:solidFill>
              </a:rPr>
              <a:t>27-29 November, IBS</a:t>
            </a:r>
          </a:p>
          <a:p>
            <a:pPr lvl="1"/>
            <a:r>
              <a:rPr lang="en-ID" sz="2000" dirty="0" err="1">
                <a:solidFill>
                  <a:schemeClr val="bg1"/>
                </a:solidFill>
              </a:rPr>
              <a:t>Rencana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Impelemetasi</a:t>
            </a:r>
            <a:r>
              <a:rPr lang="en-ID" sz="2000" dirty="0">
                <a:solidFill>
                  <a:schemeClr val="bg1"/>
                </a:solidFill>
              </a:rPr>
              <a:t> RME </a:t>
            </a:r>
            <a:r>
              <a:rPr lang="en-ID" sz="2000" dirty="0" err="1">
                <a:solidFill>
                  <a:schemeClr val="bg1"/>
                </a:solidFill>
              </a:rPr>
              <a:t>tahap</a:t>
            </a:r>
            <a:r>
              <a:rPr lang="en-ID" sz="2000" dirty="0">
                <a:solidFill>
                  <a:schemeClr val="bg1"/>
                </a:solidFill>
              </a:rPr>
              <a:t> 2 :</a:t>
            </a:r>
          </a:p>
          <a:p>
            <a:pPr lvl="2"/>
            <a:r>
              <a:rPr lang="en-ID" b="0" i="0" dirty="0">
                <a:solidFill>
                  <a:schemeClr val="bg1"/>
                </a:solidFill>
                <a:effectLst/>
              </a:rPr>
              <a:t>2 </a:t>
            </a:r>
            <a:r>
              <a:rPr lang="en-ID" b="0" i="0" dirty="0" err="1">
                <a:solidFill>
                  <a:schemeClr val="bg1"/>
                </a:solidFill>
                <a:effectLst/>
              </a:rPr>
              <a:t>Desember</a:t>
            </a:r>
            <a:r>
              <a:rPr lang="en-ID" dirty="0">
                <a:solidFill>
                  <a:schemeClr val="bg1"/>
                </a:solidFill>
              </a:rPr>
              <a:t>, Rawat </a:t>
            </a:r>
            <a:r>
              <a:rPr lang="en-ID" dirty="0" err="1">
                <a:solidFill>
                  <a:schemeClr val="bg1"/>
                </a:solidFill>
              </a:rPr>
              <a:t>Inap</a:t>
            </a:r>
            <a:endParaRPr lang="en-ID" dirty="0">
              <a:solidFill>
                <a:schemeClr val="bg1"/>
              </a:solidFill>
            </a:endParaRPr>
          </a:p>
          <a:p>
            <a:pPr lvl="2"/>
            <a:r>
              <a:rPr lang="en-ID" b="0" i="0" dirty="0">
                <a:solidFill>
                  <a:schemeClr val="bg1"/>
                </a:solidFill>
                <a:effectLst/>
              </a:rPr>
              <a:t>4 </a:t>
            </a:r>
            <a:r>
              <a:rPr lang="en-ID" b="0" i="0" dirty="0" err="1">
                <a:solidFill>
                  <a:schemeClr val="bg1"/>
                </a:solidFill>
                <a:effectLst/>
              </a:rPr>
              <a:t>Desember</a:t>
            </a:r>
            <a:r>
              <a:rPr lang="en-ID" b="0" i="0" dirty="0">
                <a:solidFill>
                  <a:schemeClr val="bg1"/>
                </a:solidFill>
                <a:effectLst/>
              </a:rPr>
              <a:t>, IGD</a:t>
            </a:r>
          </a:p>
          <a:p>
            <a:pPr lvl="2"/>
            <a:r>
              <a:rPr lang="en-ID" dirty="0">
                <a:solidFill>
                  <a:schemeClr val="bg1"/>
                </a:solidFill>
              </a:rPr>
              <a:t>6 </a:t>
            </a:r>
            <a:r>
              <a:rPr lang="en-ID" dirty="0" err="1">
                <a:solidFill>
                  <a:schemeClr val="bg1"/>
                </a:solidFill>
              </a:rPr>
              <a:t>Desember</a:t>
            </a:r>
            <a:r>
              <a:rPr lang="en-ID" dirty="0">
                <a:solidFill>
                  <a:schemeClr val="bg1"/>
                </a:solidFill>
              </a:rPr>
              <a:t>, IRJ</a:t>
            </a:r>
            <a:endParaRPr lang="en-ID" sz="2400" b="0" i="0" dirty="0">
              <a:solidFill>
                <a:schemeClr val="bg1"/>
              </a:solidFill>
              <a:effectLst/>
              <a:latin typeface="Roboto" panose="02000000000000000000" pitchFamily="2" charset="0"/>
            </a:endParaRPr>
          </a:p>
          <a:p>
            <a:pPr marL="0" indent="0">
              <a:buNone/>
            </a:pPr>
            <a:endParaRPr lang="en-US" sz="27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19560E67-05C7-3715-7024-BD66A443BB7E}"/>
              </a:ext>
            </a:extLst>
          </p:cNvPr>
          <p:cNvSpPr txBox="1">
            <a:spLocks/>
          </p:cNvSpPr>
          <p:nvPr/>
        </p:nvSpPr>
        <p:spPr>
          <a:xfrm>
            <a:off x="9231086" y="2114549"/>
            <a:ext cx="8218714" cy="7829551"/>
          </a:xfrm>
          <a:prstGeom prst="rect">
            <a:avLst/>
          </a:prstGeom>
          <a:gradFill flip="none"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10800000" scaled="1"/>
            <a:tileRect/>
          </a:gra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2713" indent="0">
              <a:buNone/>
            </a:pPr>
            <a:r>
              <a:rPr lang="en-US" b="1" dirty="0">
                <a:solidFill>
                  <a:schemeClr val="bg1"/>
                </a:solidFill>
                <a:cs typeface="Calibri" panose="020F0502020204030204" pitchFamily="34" charset="0"/>
              </a:rPr>
              <a:t>PENJADWALAN ULANG RME</a:t>
            </a:r>
            <a:endParaRPr lang="id-ID" b="1" dirty="0">
              <a:solidFill>
                <a:schemeClr val="bg1"/>
              </a:solidFill>
              <a:cs typeface="Calibri" panose="020F0502020204030204" pitchFamily="34" charset="0"/>
            </a:endParaRPr>
          </a:p>
          <a:p>
            <a:r>
              <a:rPr lang="en-ID" sz="2400" dirty="0" err="1">
                <a:solidFill>
                  <a:schemeClr val="bg1"/>
                </a:solidFill>
              </a:rPr>
              <a:t>Rencana</a:t>
            </a:r>
            <a:r>
              <a:rPr lang="en-ID" sz="2400" dirty="0">
                <a:solidFill>
                  <a:schemeClr val="bg1"/>
                </a:solidFill>
              </a:rPr>
              <a:t> </a:t>
            </a:r>
            <a:r>
              <a:rPr lang="en-ID" sz="2400" dirty="0" err="1">
                <a:solidFill>
                  <a:schemeClr val="bg1"/>
                </a:solidFill>
              </a:rPr>
              <a:t>Implementasi</a:t>
            </a:r>
            <a:r>
              <a:rPr lang="en-ID" sz="2400" dirty="0">
                <a:solidFill>
                  <a:schemeClr val="bg1"/>
                </a:solidFill>
              </a:rPr>
              <a:t> RME </a:t>
            </a:r>
            <a:r>
              <a:rPr lang="en-ID" sz="2400" dirty="0" err="1">
                <a:solidFill>
                  <a:schemeClr val="bg1"/>
                </a:solidFill>
              </a:rPr>
              <a:t>tahap</a:t>
            </a:r>
            <a:r>
              <a:rPr lang="en-ID" sz="2400" dirty="0">
                <a:solidFill>
                  <a:schemeClr val="bg1"/>
                </a:solidFill>
              </a:rPr>
              <a:t> 1 :</a:t>
            </a:r>
            <a:endParaRPr lang="en-ID" sz="2000" dirty="0">
              <a:solidFill>
                <a:schemeClr val="bg1"/>
              </a:solidFill>
            </a:endParaRPr>
          </a:p>
          <a:p>
            <a:pPr lvl="1"/>
            <a:r>
              <a:rPr lang="en-ID" sz="2000" dirty="0">
                <a:solidFill>
                  <a:schemeClr val="bg1"/>
                </a:solidFill>
              </a:rPr>
              <a:t>2</a:t>
            </a:r>
            <a:r>
              <a:rPr lang="en-ID" sz="2000" b="0" i="0" dirty="0">
                <a:solidFill>
                  <a:schemeClr val="bg1"/>
                </a:solidFill>
                <a:effectLst/>
              </a:rPr>
              <a:t>5 November, </a:t>
            </a:r>
            <a:r>
              <a:rPr lang="en-ID" sz="2000" b="0" i="0" dirty="0" err="1">
                <a:solidFill>
                  <a:schemeClr val="bg1"/>
                </a:solidFill>
                <a:effectLst/>
              </a:rPr>
              <a:t>Penunjang</a:t>
            </a:r>
            <a:r>
              <a:rPr lang="en-ID" sz="2000" b="0" i="0" dirty="0">
                <a:solidFill>
                  <a:schemeClr val="bg1"/>
                </a:solidFill>
                <a:effectLst/>
              </a:rPr>
              <a:t> PA</a:t>
            </a:r>
          </a:p>
          <a:p>
            <a:pPr lvl="1"/>
            <a:r>
              <a:rPr lang="en-ID" sz="2000" dirty="0">
                <a:solidFill>
                  <a:schemeClr val="bg1"/>
                </a:solidFill>
              </a:rPr>
              <a:t>28 November, </a:t>
            </a:r>
            <a:r>
              <a:rPr lang="en-ID" sz="2000" dirty="0" err="1">
                <a:solidFill>
                  <a:schemeClr val="bg1"/>
                </a:solidFill>
              </a:rPr>
              <a:t>Penunjang</a:t>
            </a:r>
            <a:r>
              <a:rPr lang="en-ID" sz="2000" dirty="0">
                <a:solidFill>
                  <a:schemeClr val="bg1"/>
                </a:solidFill>
              </a:rPr>
              <a:t> LAB</a:t>
            </a:r>
          </a:p>
          <a:p>
            <a:pPr lvl="1"/>
            <a:r>
              <a:rPr lang="en-ID" sz="2000" dirty="0">
                <a:solidFill>
                  <a:schemeClr val="bg1"/>
                </a:solidFill>
              </a:rPr>
              <a:t>29 November, </a:t>
            </a:r>
            <a:r>
              <a:rPr lang="en-ID" sz="2000" dirty="0" err="1">
                <a:solidFill>
                  <a:schemeClr val="bg1"/>
                </a:solidFill>
              </a:rPr>
              <a:t>Penunjang</a:t>
            </a:r>
            <a:r>
              <a:rPr lang="en-ID" sz="2000" dirty="0">
                <a:solidFill>
                  <a:schemeClr val="bg1"/>
                </a:solidFill>
              </a:rPr>
              <a:t> RADIOLOGI</a:t>
            </a:r>
          </a:p>
          <a:p>
            <a:pPr lvl="1"/>
            <a:r>
              <a:rPr lang="en-ID" sz="2000" dirty="0">
                <a:solidFill>
                  <a:schemeClr val="bg1"/>
                </a:solidFill>
              </a:rPr>
              <a:t>26 November, sampling </a:t>
            </a:r>
            <a:r>
              <a:rPr lang="en-ID" sz="2000" dirty="0" err="1">
                <a:solidFill>
                  <a:schemeClr val="bg1"/>
                </a:solidFill>
              </a:rPr>
              <a:t>ujicoba</a:t>
            </a:r>
            <a:r>
              <a:rPr lang="en-ID" sz="2000" dirty="0">
                <a:solidFill>
                  <a:schemeClr val="bg1"/>
                </a:solidFill>
              </a:rPr>
              <a:t> di PELAYANAN IRJ</a:t>
            </a:r>
          </a:p>
          <a:p>
            <a:pPr lvl="1"/>
            <a:r>
              <a:rPr lang="en-ID" sz="2000" b="0" i="0" dirty="0">
                <a:solidFill>
                  <a:schemeClr val="bg1"/>
                </a:solidFill>
                <a:effectLst/>
              </a:rPr>
              <a:t>2 – 6 </a:t>
            </a:r>
            <a:r>
              <a:rPr lang="en-ID" sz="2000" b="0" i="0" dirty="0" err="1">
                <a:solidFill>
                  <a:schemeClr val="bg1"/>
                </a:solidFill>
                <a:effectLst/>
              </a:rPr>
              <a:t>Desember</a:t>
            </a:r>
            <a:r>
              <a:rPr lang="en-ID" sz="2000" dirty="0">
                <a:solidFill>
                  <a:schemeClr val="bg1"/>
                </a:solidFill>
              </a:rPr>
              <a:t>, FOC &amp; GRIYA HUSADA</a:t>
            </a:r>
          </a:p>
          <a:p>
            <a:r>
              <a:rPr lang="en-ID" sz="2400" dirty="0" err="1">
                <a:solidFill>
                  <a:schemeClr val="bg1"/>
                </a:solidFill>
              </a:rPr>
              <a:t>Rencana</a:t>
            </a:r>
            <a:r>
              <a:rPr lang="en-ID" sz="2400" dirty="0">
                <a:solidFill>
                  <a:schemeClr val="bg1"/>
                </a:solidFill>
              </a:rPr>
              <a:t> </a:t>
            </a:r>
            <a:r>
              <a:rPr lang="en-ID" sz="2400" dirty="0" err="1">
                <a:solidFill>
                  <a:schemeClr val="bg1"/>
                </a:solidFill>
              </a:rPr>
              <a:t>Impelemetasi</a:t>
            </a:r>
            <a:r>
              <a:rPr lang="en-ID" sz="2400" dirty="0">
                <a:solidFill>
                  <a:schemeClr val="bg1"/>
                </a:solidFill>
              </a:rPr>
              <a:t> RME </a:t>
            </a:r>
            <a:r>
              <a:rPr lang="en-ID" sz="2400" dirty="0" err="1">
                <a:solidFill>
                  <a:schemeClr val="bg1"/>
                </a:solidFill>
              </a:rPr>
              <a:t>tahap</a:t>
            </a:r>
            <a:r>
              <a:rPr lang="en-ID" sz="2400" dirty="0">
                <a:solidFill>
                  <a:schemeClr val="bg1"/>
                </a:solidFill>
              </a:rPr>
              <a:t> 2 :</a:t>
            </a:r>
            <a:endParaRPr lang="en-ID" sz="2000" dirty="0">
              <a:solidFill>
                <a:schemeClr val="bg1"/>
              </a:solidFill>
            </a:endParaRPr>
          </a:p>
          <a:p>
            <a:pPr lvl="1"/>
            <a:r>
              <a:rPr lang="en-ID" sz="2000" dirty="0">
                <a:solidFill>
                  <a:schemeClr val="bg1"/>
                </a:solidFill>
              </a:rPr>
              <a:t>9 </a:t>
            </a:r>
            <a:r>
              <a:rPr lang="en-ID" sz="2000" dirty="0" err="1">
                <a:solidFill>
                  <a:schemeClr val="bg1"/>
                </a:solidFill>
              </a:rPr>
              <a:t>Desember</a:t>
            </a:r>
            <a:r>
              <a:rPr lang="en-ID" sz="2000" dirty="0">
                <a:solidFill>
                  <a:schemeClr val="bg1"/>
                </a:solidFill>
              </a:rPr>
              <a:t>, Rawat </a:t>
            </a:r>
            <a:r>
              <a:rPr lang="en-ID" sz="2000" dirty="0" err="1">
                <a:solidFill>
                  <a:schemeClr val="bg1"/>
                </a:solidFill>
              </a:rPr>
              <a:t>Inap</a:t>
            </a:r>
            <a:endParaRPr lang="en-ID" sz="2000" dirty="0">
              <a:solidFill>
                <a:schemeClr val="bg1"/>
              </a:solidFill>
            </a:endParaRPr>
          </a:p>
          <a:p>
            <a:pPr lvl="1"/>
            <a:r>
              <a:rPr lang="en-ID" sz="2000" dirty="0">
                <a:solidFill>
                  <a:schemeClr val="bg1"/>
                </a:solidFill>
              </a:rPr>
              <a:t>11 </a:t>
            </a:r>
            <a:r>
              <a:rPr lang="en-ID" sz="2000" dirty="0" err="1">
                <a:solidFill>
                  <a:schemeClr val="bg1"/>
                </a:solidFill>
              </a:rPr>
              <a:t>Desember</a:t>
            </a:r>
            <a:r>
              <a:rPr lang="en-ID" sz="2000" dirty="0">
                <a:solidFill>
                  <a:schemeClr val="bg1"/>
                </a:solidFill>
              </a:rPr>
              <a:t>, IGD</a:t>
            </a:r>
          </a:p>
          <a:p>
            <a:pPr lvl="1"/>
            <a:r>
              <a:rPr lang="en-ID" sz="2000" dirty="0">
                <a:solidFill>
                  <a:schemeClr val="bg1"/>
                </a:solidFill>
              </a:rPr>
              <a:t>13 </a:t>
            </a:r>
            <a:r>
              <a:rPr lang="en-ID" sz="2000" dirty="0" err="1">
                <a:solidFill>
                  <a:schemeClr val="bg1"/>
                </a:solidFill>
              </a:rPr>
              <a:t>Desember</a:t>
            </a:r>
            <a:r>
              <a:rPr lang="en-ID" sz="2000" dirty="0">
                <a:solidFill>
                  <a:schemeClr val="bg1"/>
                </a:solidFill>
              </a:rPr>
              <a:t>, IRJ</a:t>
            </a:r>
          </a:p>
          <a:p>
            <a:pPr lvl="1"/>
            <a:r>
              <a:rPr lang="en-ID" sz="2000" dirty="0">
                <a:solidFill>
                  <a:schemeClr val="bg1"/>
                </a:solidFill>
              </a:rPr>
              <a:t>16 </a:t>
            </a:r>
            <a:r>
              <a:rPr lang="en-ID" sz="2000" dirty="0" err="1">
                <a:solidFill>
                  <a:schemeClr val="bg1"/>
                </a:solidFill>
              </a:rPr>
              <a:t>Desember</a:t>
            </a:r>
            <a:r>
              <a:rPr lang="en-ID" sz="2000" dirty="0">
                <a:solidFill>
                  <a:schemeClr val="bg1"/>
                </a:solidFill>
              </a:rPr>
              <a:t>, IBS</a:t>
            </a:r>
          </a:p>
          <a:p>
            <a:pPr lvl="1"/>
            <a:endParaRPr lang="en-ID" sz="2000" dirty="0">
              <a:solidFill>
                <a:schemeClr val="bg1"/>
              </a:solidFill>
            </a:endParaRPr>
          </a:p>
          <a:p>
            <a:r>
              <a:rPr lang="en-ID" sz="2400" b="0" i="0" dirty="0">
                <a:solidFill>
                  <a:schemeClr val="bg1"/>
                </a:solidFill>
                <a:effectLst/>
              </a:rPr>
              <a:t>DAMPAK &amp; TESTIMONI USER FARMASI</a:t>
            </a:r>
          </a:p>
          <a:p>
            <a:pPr lvl="1"/>
            <a:r>
              <a:rPr lang="en-ID" sz="2000" dirty="0">
                <a:solidFill>
                  <a:schemeClr val="bg1"/>
                </a:solidFill>
              </a:rPr>
              <a:t>PELAYANAN PASIEN LEBIH CEPAT, </a:t>
            </a:r>
            <a:r>
              <a:rPr lang="en-ID" sz="2000" dirty="0" err="1">
                <a:solidFill>
                  <a:schemeClr val="bg1"/>
                </a:solidFill>
              </a:rPr>
              <a:t>terutama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dirasakan</a:t>
            </a:r>
            <a:r>
              <a:rPr lang="en-ID" sz="2000" dirty="0">
                <a:solidFill>
                  <a:schemeClr val="bg1"/>
                </a:solidFill>
              </a:rPr>
              <a:t> di </a:t>
            </a:r>
            <a:r>
              <a:rPr lang="en-ID" sz="2000" dirty="0" err="1">
                <a:solidFill>
                  <a:schemeClr val="bg1"/>
                </a:solidFill>
              </a:rPr>
              <a:t>rawat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jalan</a:t>
            </a:r>
            <a:endParaRPr lang="en-ID" sz="2000" dirty="0">
              <a:solidFill>
                <a:schemeClr val="bg1"/>
              </a:solidFill>
            </a:endParaRPr>
          </a:p>
          <a:p>
            <a:pPr lvl="1"/>
            <a:r>
              <a:rPr lang="en-ID" sz="2000" b="0" i="0" dirty="0">
                <a:solidFill>
                  <a:schemeClr val="bg1"/>
                </a:solidFill>
                <a:effectLst/>
              </a:rPr>
              <a:t>INTERFACE yang </a:t>
            </a:r>
            <a:r>
              <a:rPr lang="en-ID" sz="2000" b="0" i="0" dirty="0" err="1">
                <a:solidFill>
                  <a:schemeClr val="bg1"/>
                </a:solidFill>
                <a:effectLst/>
              </a:rPr>
              <a:t>lebih</a:t>
            </a:r>
            <a:r>
              <a:rPr lang="en-ID" sz="2000" b="0" i="0" dirty="0">
                <a:solidFill>
                  <a:schemeClr val="bg1"/>
                </a:solidFill>
                <a:effectLst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</a:rPr>
              <a:t>nyaman</a:t>
            </a:r>
            <a:endParaRPr lang="en-ID" sz="2000" b="0" i="0" dirty="0">
              <a:solidFill>
                <a:schemeClr val="bg1"/>
              </a:solidFill>
              <a:effectLst/>
            </a:endParaRPr>
          </a:p>
        </p:txBody>
      </p:sp>
      <p:sp>
        <p:nvSpPr>
          <p:cNvPr id="25" name="Freeform 21"/>
          <p:cNvSpPr/>
          <p:nvPr/>
        </p:nvSpPr>
        <p:spPr>
          <a:xfrm>
            <a:off x="-5188804" y="3559987"/>
            <a:ext cx="9392643" cy="9529477"/>
          </a:xfrm>
          <a:custGeom>
            <a:avLst/>
            <a:gdLst/>
            <a:ahLst/>
            <a:cxnLst/>
            <a:rect l="l" t="t" r="r" b="b"/>
            <a:pathLst>
              <a:path w="9392643" h="9529477">
                <a:moveTo>
                  <a:pt x="0" y="0"/>
                </a:moveTo>
                <a:lnTo>
                  <a:pt x="9392643" y="0"/>
                </a:lnTo>
                <a:lnTo>
                  <a:pt x="9392643" y="9529476"/>
                </a:lnTo>
                <a:lnTo>
                  <a:pt x="0" y="952947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0999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 dirty="0"/>
          </a:p>
        </p:txBody>
      </p:sp>
      <p:sp>
        <p:nvSpPr>
          <p:cNvPr id="26" name="Round Same Side Corner Rectangle 25"/>
          <p:cNvSpPr/>
          <p:nvPr/>
        </p:nvSpPr>
        <p:spPr>
          <a:xfrm rot="5400000">
            <a:off x="4039396" y="-4299201"/>
            <a:ext cx="1104956" cy="10028850"/>
          </a:xfrm>
          <a:prstGeom prst="round2SameRect">
            <a:avLst/>
          </a:prstGeom>
          <a:gradFill flip="none" rotWithShape="1">
            <a:gsLst>
              <a:gs pos="0">
                <a:schemeClr val="tx2">
                  <a:lumMod val="75000"/>
                </a:schemeClr>
              </a:gs>
              <a:gs pos="50000">
                <a:schemeClr val="accent1">
                  <a:lumMod val="75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7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 txBox="1">
            <a:spLocks/>
          </p:cNvSpPr>
          <p:nvPr/>
        </p:nvSpPr>
        <p:spPr>
          <a:xfrm>
            <a:off x="0" y="353099"/>
            <a:ext cx="9049891" cy="7242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KENDALA DAN PENJADWALAN ULANG</a:t>
            </a:r>
            <a:endParaRPr lang="en-US" sz="3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201641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5"/>
          <p:cNvGrpSpPr/>
          <p:nvPr/>
        </p:nvGrpSpPr>
        <p:grpSpPr>
          <a:xfrm>
            <a:off x="12398912" y="0"/>
            <a:ext cx="5889088" cy="756959"/>
            <a:chOff x="0" y="0"/>
            <a:chExt cx="1551036" cy="199364"/>
          </a:xfrm>
          <a:solidFill>
            <a:srgbClr val="336699"/>
          </a:solidFill>
        </p:grpSpPr>
        <p:sp>
          <p:nvSpPr>
            <p:cNvPr id="16" name="Freeform 16"/>
            <p:cNvSpPr/>
            <p:nvPr/>
          </p:nvSpPr>
          <p:spPr>
            <a:xfrm>
              <a:off x="0" y="0"/>
              <a:ext cx="1551036" cy="199364"/>
            </a:xfrm>
            <a:custGeom>
              <a:avLst/>
              <a:gdLst/>
              <a:ahLst/>
              <a:cxnLst/>
              <a:rect l="l" t="t" r="r" b="b"/>
              <a:pathLst>
                <a:path w="1551036" h="199364">
                  <a:moveTo>
                    <a:pt x="0" y="0"/>
                  </a:moveTo>
                  <a:lnTo>
                    <a:pt x="1551036" y="0"/>
                  </a:lnTo>
                  <a:lnTo>
                    <a:pt x="1551036" y="199364"/>
                  </a:lnTo>
                  <a:lnTo>
                    <a:pt x="0" y="199364"/>
                  </a:lnTo>
                  <a:close/>
                </a:path>
              </a:pathLst>
            </a:custGeom>
            <a:grpFill/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1551036" cy="23746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2398912" y="9530041"/>
            <a:ext cx="5889088" cy="756959"/>
            <a:chOff x="0" y="0"/>
            <a:chExt cx="1551036" cy="199364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551036" cy="199364"/>
            </a:xfrm>
            <a:custGeom>
              <a:avLst/>
              <a:gdLst/>
              <a:ahLst/>
              <a:cxnLst/>
              <a:rect l="l" t="t" r="r" b="b"/>
              <a:pathLst>
                <a:path w="1551036" h="199364">
                  <a:moveTo>
                    <a:pt x="0" y="0"/>
                  </a:moveTo>
                  <a:lnTo>
                    <a:pt x="1551036" y="0"/>
                  </a:lnTo>
                  <a:lnTo>
                    <a:pt x="1551036" y="199364"/>
                  </a:lnTo>
                  <a:lnTo>
                    <a:pt x="0" y="199364"/>
                  </a:lnTo>
                  <a:close/>
                </a:path>
              </a:pathLst>
            </a:custGeom>
            <a:solidFill>
              <a:srgbClr val="336699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1551036" cy="2374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1" name="Freeform 21"/>
          <p:cNvSpPr/>
          <p:nvPr/>
        </p:nvSpPr>
        <p:spPr>
          <a:xfrm>
            <a:off x="-4925441" y="3609788"/>
            <a:ext cx="9392643" cy="9529477"/>
          </a:xfrm>
          <a:custGeom>
            <a:avLst/>
            <a:gdLst/>
            <a:ahLst/>
            <a:cxnLst/>
            <a:rect l="l" t="t" r="r" b="b"/>
            <a:pathLst>
              <a:path w="9392643" h="9529477">
                <a:moveTo>
                  <a:pt x="0" y="0"/>
                </a:moveTo>
                <a:lnTo>
                  <a:pt x="9392643" y="0"/>
                </a:lnTo>
                <a:lnTo>
                  <a:pt x="9392643" y="9529476"/>
                </a:lnTo>
                <a:lnTo>
                  <a:pt x="0" y="95294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pic>
        <p:nvPicPr>
          <p:cNvPr id="3076" name="Picture 4" descr="Thank You Gif - GIFcen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1057" y="5033069"/>
            <a:ext cx="5313910" cy="3985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"/>
          <p:cNvSpPr txBox="1"/>
          <p:nvPr/>
        </p:nvSpPr>
        <p:spPr>
          <a:xfrm>
            <a:off x="2819400" y="3358713"/>
            <a:ext cx="8819592" cy="17124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14510"/>
              </a:lnSpc>
              <a:spcBef>
                <a:spcPct val="0"/>
              </a:spcBef>
            </a:pPr>
            <a:r>
              <a:rPr lang="id-ID" sz="9600" dirty="0">
                <a:solidFill>
                  <a:srgbClr val="3973AD"/>
                </a:solidFill>
                <a:latin typeface="Open Sans Extra Bold"/>
              </a:rPr>
              <a:t>TERIMA KASIH</a:t>
            </a:r>
            <a:endParaRPr lang="en-US" sz="9600" dirty="0">
              <a:solidFill>
                <a:srgbClr val="3973AD"/>
              </a:solidFill>
              <a:latin typeface="Open Sans Extra Bold"/>
            </a:endParaRPr>
          </a:p>
        </p:txBody>
      </p:sp>
      <p:pic>
        <p:nvPicPr>
          <p:cNvPr id="2050" name="Picture 2" descr="Benefits of Teamwork and understanding each other - Pro Development"/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62206" y="2425154"/>
            <a:ext cx="4762500" cy="5292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1262</TotalTime>
  <Words>626</Words>
  <Application>Microsoft Office PowerPoint</Application>
  <PresentationFormat>Custom</PresentationFormat>
  <Paragraphs>112</Paragraphs>
  <Slides>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Calibri</vt:lpstr>
      <vt:lpstr>Franklin Gothic Medium Cond</vt:lpstr>
      <vt:lpstr>Roboto</vt:lpstr>
      <vt:lpstr>Bahnschrift Condensed</vt:lpstr>
      <vt:lpstr>Open Sans Extra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White and Blue Professional Modern Technology Pitch Deck Presentation</dc:title>
  <dc:creator>Dell OptiPlex</dc:creator>
  <cp:lastModifiedBy>Dell OptiPlex</cp:lastModifiedBy>
  <cp:revision>106</cp:revision>
  <dcterms:created xsi:type="dcterms:W3CDTF">2006-08-16T00:00:00Z</dcterms:created>
  <dcterms:modified xsi:type="dcterms:W3CDTF">2024-11-25T01:00:08Z</dcterms:modified>
  <dc:identifier>DAF27wZCZa4</dc:identifier>
</cp:coreProperties>
</file>

<file path=docProps/thumbnail.jpeg>
</file>